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1" r:id="rId3"/>
    <p:sldId id="327" r:id="rId4"/>
    <p:sldId id="293" r:id="rId5"/>
    <p:sldId id="328" r:id="rId6"/>
    <p:sldId id="290" r:id="rId7"/>
    <p:sldId id="329" r:id="rId8"/>
    <p:sldId id="292" r:id="rId9"/>
    <p:sldId id="330" r:id="rId10"/>
    <p:sldId id="274" r:id="rId11"/>
    <p:sldId id="331" r:id="rId12"/>
    <p:sldId id="332" r:id="rId13"/>
    <p:sldId id="333" r:id="rId14"/>
    <p:sldId id="334" r:id="rId15"/>
    <p:sldId id="335" r:id="rId16"/>
    <p:sldId id="276" r:id="rId17"/>
    <p:sldId id="337" r:id="rId18"/>
    <p:sldId id="336" r:id="rId19"/>
    <p:sldId id="323" r:id="rId20"/>
    <p:sldId id="339" r:id="rId21"/>
    <p:sldId id="324" r:id="rId22"/>
    <p:sldId id="346" r:id="rId23"/>
    <p:sldId id="347" r:id="rId24"/>
    <p:sldId id="348" r:id="rId25"/>
    <p:sldId id="350" r:id="rId26"/>
    <p:sldId id="349" r:id="rId27"/>
    <p:sldId id="352" r:id="rId28"/>
    <p:sldId id="351" r:id="rId29"/>
    <p:sldId id="283" r:id="rId30"/>
    <p:sldId id="353" r:id="rId31"/>
    <p:sldId id="354" r:id="rId32"/>
    <p:sldId id="355" r:id="rId33"/>
    <p:sldId id="356" r:id="rId34"/>
    <p:sldId id="320" r:id="rId35"/>
    <p:sldId id="358" r:id="rId36"/>
    <p:sldId id="357" r:id="rId37"/>
    <p:sldId id="359" r:id="rId38"/>
    <p:sldId id="360" r:id="rId39"/>
    <p:sldId id="319" r:id="rId40"/>
    <p:sldId id="361" r:id="rId41"/>
    <p:sldId id="384" r:id="rId42"/>
    <p:sldId id="288" r:id="rId43"/>
    <p:sldId id="362" r:id="rId44"/>
    <p:sldId id="363" r:id="rId45"/>
    <p:sldId id="364" r:id="rId46"/>
    <p:sldId id="365" r:id="rId47"/>
    <p:sldId id="366" r:id="rId48"/>
    <p:sldId id="368" r:id="rId49"/>
    <p:sldId id="367" r:id="rId50"/>
    <p:sldId id="285" r:id="rId51"/>
    <p:sldId id="369" r:id="rId52"/>
    <p:sldId id="370" r:id="rId53"/>
    <p:sldId id="372" r:id="rId54"/>
    <p:sldId id="321" r:id="rId55"/>
    <p:sldId id="373" r:id="rId56"/>
    <p:sldId id="374" r:id="rId57"/>
    <p:sldId id="375" r:id="rId58"/>
    <p:sldId id="322" r:id="rId59"/>
    <p:sldId id="377" r:id="rId60"/>
    <p:sldId id="376" r:id="rId61"/>
    <p:sldId id="289" r:id="rId62"/>
    <p:sldId id="378" r:id="rId63"/>
    <p:sldId id="379" r:id="rId64"/>
    <p:sldId id="381" r:id="rId65"/>
    <p:sldId id="286" r:id="rId66"/>
    <p:sldId id="383" r:id="rId67"/>
    <p:sldId id="382"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144"/>
    <p:restoredTop sz="94633"/>
  </p:normalViewPr>
  <p:slideViewPr>
    <p:cSldViewPr snapToGrid="0" snapToObjects="1">
      <p:cViewPr varScale="1">
        <p:scale>
          <a:sx n="63" d="100"/>
          <a:sy n="63" d="100"/>
        </p:scale>
        <p:origin x="72"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3/3/2021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Text, logo&#10;&#10;Description automatically generated">
            <a:extLst>
              <a:ext uri="{FF2B5EF4-FFF2-40B4-BE49-F238E27FC236}">
                <a16:creationId xmlns:a16="http://schemas.microsoft.com/office/drawing/2014/main" id="{E3D5226B-E4BE-BA4C-9BB7-B91E162447FF}"/>
              </a:ext>
            </a:extLst>
          </p:cNvPr>
          <p:cNvPicPr>
            <a:picLocks noChangeAspect="1"/>
          </p:cNvPicPr>
          <p:nvPr/>
        </p:nvPicPr>
        <p:blipFill rotWithShape="1">
          <a:blip r:embed="rId3">
            <a:alphaModFix amt="15000"/>
            <a:extLst>
              <a:ext uri="{28A0092B-C50C-407E-A947-70E740481C1C}">
                <a14:useLocalDpi xmlns:a14="http://schemas.microsoft.com/office/drawing/2010/main"/>
              </a:ext>
            </a:extLst>
          </a:blip>
          <a:srcRect/>
          <a:stretch/>
        </p:blipFill>
        <p:spPr>
          <a:xfrm>
            <a:off x="20" y="381006"/>
            <a:ext cx="12191980" cy="6857990"/>
          </a:xfrm>
          <a:prstGeom prst="rect">
            <a:avLst/>
          </a:prstGeom>
        </p:spPr>
      </p:pic>
      <p:sp>
        <p:nvSpPr>
          <p:cNvPr id="2" name="Title 1">
            <a:extLst>
              <a:ext uri="{FF2B5EF4-FFF2-40B4-BE49-F238E27FC236}">
                <a16:creationId xmlns:a16="http://schemas.microsoft.com/office/drawing/2014/main" id="{6CE98AF6-D0B0-6649-A43C-A4BAC2C0C00D}"/>
              </a:ext>
            </a:extLst>
          </p:cNvPr>
          <p:cNvSpPr>
            <a:spLocks noGrp="1"/>
          </p:cNvSpPr>
          <p:nvPr>
            <p:ph type="ctrTitle"/>
          </p:nvPr>
        </p:nvSpPr>
        <p:spPr>
          <a:xfrm>
            <a:off x="878954" y="1828800"/>
            <a:ext cx="10434091" cy="3200400"/>
          </a:xfrm>
        </p:spPr>
        <p:txBody>
          <a:bodyPr>
            <a:noAutofit/>
          </a:bodyPr>
          <a:lstStyle/>
          <a:p>
            <a:r>
              <a:rPr lang="en-US" sz="7200" dirty="0"/>
              <a:t>basketball</a:t>
            </a:r>
            <a:br>
              <a:rPr lang="en-US" sz="7200" dirty="0"/>
            </a:br>
            <a:r>
              <a:rPr lang="en-US" sz="7200" dirty="0"/>
              <a:t>student-Athlete </a:t>
            </a:r>
            <a:br>
              <a:rPr lang="en-US" sz="7200" dirty="0"/>
            </a:br>
            <a:r>
              <a:rPr lang="en-US" sz="7200" dirty="0"/>
              <a:t>Seniors</a:t>
            </a:r>
          </a:p>
        </p:txBody>
      </p:sp>
      <p:sp>
        <p:nvSpPr>
          <p:cNvPr id="3" name="Subtitle 2">
            <a:extLst>
              <a:ext uri="{FF2B5EF4-FFF2-40B4-BE49-F238E27FC236}">
                <a16:creationId xmlns:a16="http://schemas.microsoft.com/office/drawing/2014/main" id="{051781FE-E2B1-E144-8711-6947787E5620}"/>
              </a:ext>
            </a:extLst>
          </p:cNvPr>
          <p:cNvSpPr>
            <a:spLocks noGrp="1"/>
          </p:cNvSpPr>
          <p:nvPr>
            <p:ph type="subTitle" idx="1"/>
          </p:nvPr>
        </p:nvSpPr>
        <p:spPr>
          <a:xfrm>
            <a:off x="1757889" y="5251930"/>
            <a:ext cx="8676222" cy="1905000"/>
          </a:xfrm>
        </p:spPr>
        <p:txBody>
          <a:bodyPr>
            <a:normAutofit/>
          </a:bodyPr>
          <a:lstStyle/>
          <a:p>
            <a:r>
              <a:rPr lang="en-US" sz="4800" dirty="0"/>
              <a:t>2020-21</a:t>
            </a:r>
          </a:p>
        </p:txBody>
      </p:sp>
    </p:spTree>
    <p:extLst>
      <p:ext uri="{BB962C8B-B14F-4D97-AF65-F5344CB8AC3E}">
        <p14:creationId xmlns:p14="http://schemas.microsoft.com/office/powerpoint/2010/main" val="3970149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A8FFEE1-A336-1543-9226-99A5DE7039AE}"/>
              </a:ext>
            </a:extLst>
          </p:cNvPr>
          <p:cNvPicPr>
            <a:picLocks noChangeAspect="1"/>
          </p:cNvPicPr>
          <p:nvPr/>
        </p:nvPicPr>
        <p:blipFill>
          <a:blip r:embed="rId3"/>
          <a:stretch>
            <a:fillRect/>
          </a:stretch>
        </p:blipFill>
        <p:spPr>
          <a:xfrm>
            <a:off x="2710838" y="640080"/>
            <a:ext cx="6765700"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itle 1">
            <a:extLst>
              <a:ext uri="{FF2B5EF4-FFF2-40B4-BE49-F238E27FC236}">
                <a16:creationId xmlns:a16="http://schemas.microsoft.com/office/drawing/2014/main" id="{2F8A5B5F-3880-384A-9A19-27BC3C55123F}"/>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Carthage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350178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D1EC5-A9B8-7C46-9BFE-6E036B4C60D7}"/>
              </a:ext>
            </a:extLst>
          </p:cNvPr>
          <p:cNvSpPr>
            <a:spLocks noGrp="1"/>
          </p:cNvSpPr>
          <p:nvPr>
            <p:ph type="title"/>
          </p:nvPr>
        </p:nvSpPr>
        <p:spPr>
          <a:xfrm>
            <a:off x="4303643" y="609600"/>
            <a:ext cx="6743767" cy="1905000"/>
          </a:xfrm>
        </p:spPr>
        <p:txBody>
          <a:bodyPr>
            <a:normAutofit/>
          </a:bodyPr>
          <a:lstStyle/>
          <a:p>
            <a:r>
              <a:rPr lang="en-US" dirty="0"/>
              <a:t>TJ best</a:t>
            </a:r>
          </a:p>
        </p:txBody>
      </p:sp>
      <p:pic>
        <p:nvPicPr>
          <p:cNvPr id="4100" name="Picture 4" descr="TJ Best">
            <a:extLst>
              <a:ext uri="{FF2B5EF4-FFF2-40B4-BE49-F238E27FC236}">
                <a16:creationId xmlns:a16="http://schemas.microsoft.com/office/drawing/2014/main" id="{2BB58AF8-6937-0A46-B93F-062AD062C81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257590"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2D56BA1-F68E-0747-9CA9-A97D17E68EB0}"/>
              </a:ext>
            </a:extLst>
          </p:cNvPr>
          <p:cNvSpPr>
            <a:spLocks noGrp="1"/>
          </p:cNvSpPr>
          <p:nvPr>
            <p:ph idx="1"/>
          </p:nvPr>
        </p:nvSpPr>
        <p:spPr>
          <a:xfrm>
            <a:off x="4303643" y="2008631"/>
            <a:ext cx="7046844" cy="3415749"/>
          </a:xfrm>
        </p:spPr>
        <p:txBody>
          <a:bodyPr>
            <a:normAutofit/>
          </a:bodyPr>
          <a:lstStyle/>
          <a:p>
            <a:pPr marL="0" indent="0">
              <a:buNone/>
            </a:pPr>
            <a:endParaRPr lang="en-US" dirty="0">
              <a:effectLst/>
            </a:endParaRPr>
          </a:p>
          <a:p>
            <a:r>
              <a:rPr lang="en-US" b="1" dirty="0">
                <a:effectLst/>
              </a:rPr>
              <a:t> Hometown: </a:t>
            </a:r>
            <a:r>
              <a:rPr lang="en-US" dirty="0">
                <a:effectLst/>
              </a:rPr>
              <a:t>Arlington Heights, Illinois </a:t>
            </a:r>
          </a:p>
          <a:p>
            <a:endParaRPr lang="en-US" dirty="0">
              <a:effectLst/>
            </a:endParaRPr>
          </a:p>
          <a:p>
            <a:r>
              <a:rPr lang="en-US" b="1" dirty="0">
                <a:effectLst/>
              </a:rPr>
              <a:t>Academic Major: </a:t>
            </a:r>
            <a:r>
              <a:rPr lang="en-US" dirty="0">
                <a:effectLst/>
              </a:rPr>
              <a:t>Business Management and Marketing</a:t>
            </a:r>
          </a:p>
          <a:p>
            <a:endParaRPr lang="en-US" dirty="0">
              <a:effectLst/>
            </a:endParaRPr>
          </a:p>
          <a:p>
            <a:r>
              <a:rPr lang="en-US" b="1" dirty="0">
                <a:effectLst/>
              </a:rPr>
              <a:t>Post-Collegiate Plans: </a:t>
            </a:r>
            <a:r>
              <a:rPr lang="en-US" dirty="0">
                <a:effectLst/>
              </a:rPr>
              <a:t>Plans to work in sales for RHM. </a:t>
            </a:r>
          </a:p>
          <a:p>
            <a:endParaRPr lang="en-US" dirty="0"/>
          </a:p>
        </p:txBody>
      </p:sp>
    </p:spTree>
    <p:extLst>
      <p:ext uri="{BB962C8B-B14F-4D97-AF65-F5344CB8AC3E}">
        <p14:creationId xmlns:p14="http://schemas.microsoft.com/office/powerpoint/2010/main" val="2180255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774B-7C5E-6A4B-A166-307D1B117481}"/>
              </a:ext>
            </a:extLst>
          </p:cNvPr>
          <p:cNvSpPr>
            <a:spLocks noGrp="1"/>
          </p:cNvSpPr>
          <p:nvPr>
            <p:ph type="title"/>
          </p:nvPr>
        </p:nvSpPr>
        <p:spPr>
          <a:xfrm>
            <a:off x="1141413" y="609600"/>
            <a:ext cx="6842381" cy="1905000"/>
          </a:xfrm>
        </p:spPr>
        <p:txBody>
          <a:bodyPr>
            <a:normAutofit/>
          </a:bodyPr>
          <a:lstStyle/>
          <a:p>
            <a:r>
              <a:rPr lang="en-US" dirty="0"/>
              <a:t>Josh </a:t>
            </a:r>
            <a:r>
              <a:rPr lang="en-US" dirty="0" err="1"/>
              <a:t>washburn</a:t>
            </a:r>
            <a:endParaRPr lang="en-US" dirty="0"/>
          </a:p>
        </p:txBody>
      </p:sp>
      <p:sp>
        <p:nvSpPr>
          <p:cNvPr id="3" name="Content Placeholder 2">
            <a:extLst>
              <a:ext uri="{FF2B5EF4-FFF2-40B4-BE49-F238E27FC236}">
                <a16:creationId xmlns:a16="http://schemas.microsoft.com/office/drawing/2014/main" id="{A4FDEE01-6048-3841-BE55-D4B247795222}"/>
              </a:ext>
            </a:extLst>
          </p:cNvPr>
          <p:cNvSpPr>
            <a:spLocks noGrp="1"/>
          </p:cNvSpPr>
          <p:nvPr>
            <p:ph idx="1"/>
          </p:nvPr>
        </p:nvSpPr>
        <p:spPr>
          <a:xfrm>
            <a:off x="1141413" y="2026919"/>
            <a:ext cx="6930871" cy="3124201"/>
          </a:xfrm>
        </p:spPr>
        <p:txBody>
          <a:bodyPr>
            <a:normAutofit/>
          </a:bodyPr>
          <a:lstStyle/>
          <a:p>
            <a:r>
              <a:rPr lang="en-US" b="1" dirty="0">
                <a:effectLst/>
              </a:rPr>
              <a:t>Hometown: </a:t>
            </a:r>
            <a:r>
              <a:rPr lang="en-US" dirty="0" smtClean="0">
                <a:effectLst/>
              </a:rPr>
              <a:t>Kenosha, Wisconsin</a:t>
            </a:r>
            <a:r>
              <a:rPr lang="en-US" dirty="0">
                <a:effectLst/>
              </a:rPr>
              <a:t> </a:t>
            </a:r>
          </a:p>
          <a:p>
            <a:endParaRPr lang="en-US" dirty="0">
              <a:effectLst/>
            </a:endParaRPr>
          </a:p>
          <a:p>
            <a:r>
              <a:rPr lang="en-US" b="1" dirty="0">
                <a:effectLst/>
              </a:rPr>
              <a:t>Academic Major: </a:t>
            </a:r>
            <a:r>
              <a:rPr lang="en-US" dirty="0" smtClean="0">
                <a:effectLst/>
              </a:rPr>
              <a:t>Business Management</a:t>
            </a:r>
            <a:endParaRPr lang="en-US" dirty="0">
              <a:effectLst/>
            </a:endParaRPr>
          </a:p>
          <a:p>
            <a:pPr marL="0" indent="0">
              <a:buNone/>
            </a:pPr>
            <a:endParaRPr lang="en-US" dirty="0">
              <a:effectLst/>
            </a:endParaRPr>
          </a:p>
        </p:txBody>
      </p:sp>
      <p:pic>
        <p:nvPicPr>
          <p:cNvPr id="5122" name="Picture 2" descr="Josh Washburn">
            <a:extLst>
              <a:ext uri="{FF2B5EF4-FFF2-40B4-BE49-F238E27FC236}">
                <a16:creationId xmlns:a16="http://schemas.microsoft.com/office/drawing/2014/main" id="{F902655E-99ED-564A-A7DE-FB2B1C4D52E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8546182"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3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1D4C-7E77-454F-97F3-4753A89A89FD}"/>
              </a:ext>
            </a:extLst>
          </p:cNvPr>
          <p:cNvSpPr>
            <a:spLocks noGrp="1"/>
          </p:cNvSpPr>
          <p:nvPr>
            <p:ph type="title"/>
          </p:nvPr>
        </p:nvSpPr>
        <p:spPr>
          <a:xfrm>
            <a:off x="1141413" y="609600"/>
            <a:ext cx="6842381" cy="1905000"/>
          </a:xfrm>
        </p:spPr>
        <p:txBody>
          <a:bodyPr>
            <a:normAutofit/>
          </a:bodyPr>
          <a:lstStyle/>
          <a:p>
            <a:r>
              <a:rPr lang="en-US" dirty="0"/>
              <a:t>Kyle </a:t>
            </a:r>
            <a:r>
              <a:rPr lang="en-US" dirty="0" err="1"/>
              <a:t>peirce</a:t>
            </a:r>
            <a:endParaRPr lang="en-US" dirty="0"/>
          </a:p>
        </p:txBody>
      </p:sp>
      <p:sp>
        <p:nvSpPr>
          <p:cNvPr id="3" name="Content Placeholder 2">
            <a:extLst>
              <a:ext uri="{FF2B5EF4-FFF2-40B4-BE49-F238E27FC236}">
                <a16:creationId xmlns:a16="http://schemas.microsoft.com/office/drawing/2014/main" id="{BB12A69D-9629-9745-A23F-0B70C00FDF52}"/>
              </a:ext>
            </a:extLst>
          </p:cNvPr>
          <p:cNvSpPr>
            <a:spLocks noGrp="1"/>
          </p:cNvSpPr>
          <p:nvPr>
            <p:ph idx="1"/>
          </p:nvPr>
        </p:nvSpPr>
        <p:spPr>
          <a:xfrm>
            <a:off x="1141413" y="2666999"/>
            <a:ext cx="6930871" cy="3124201"/>
          </a:xfrm>
        </p:spPr>
        <p:txBody>
          <a:bodyPr>
            <a:normAutofit lnSpcReduction="10000"/>
          </a:bodyPr>
          <a:lstStyle/>
          <a:p>
            <a:r>
              <a:rPr lang="en-US" b="1" dirty="0">
                <a:effectLst/>
              </a:rPr>
              <a:t>Hometown: </a:t>
            </a:r>
            <a:r>
              <a:rPr lang="en-US" dirty="0">
                <a:effectLst/>
              </a:rPr>
              <a:t>Ada, Michigan</a:t>
            </a:r>
          </a:p>
          <a:p>
            <a:endParaRPr lang="en-US" dirty="0">
              <a:effectLst/>
            </a:endParaRPr>
          </a:p>
          <a:p>
            <a:r>
              <a:rPr lang="en-US" b="1" dirty="0">
                <a:effectLst/>
              </a:rPr>
              <a:t>Academic Major: </a:t>
            </a:r>
            <a:r>
              <a:rPr lang="en-US" dirty="0">
                <a:effectLst/>
              </a:rPr>
              <a:t>Marketing and Management</a:t>
            </a:r>
          </a:p>
          <a:p>
            <a:pPr marL="0" indent="0">
              <a:buNone/>
            </a:pPr>
            <a:r>
              <a:rPr lang="en-US" dirty="0">
                <a:effectLst/>
              </a:rPr>
              <a:t> </a:t>
            </a:r>
          </a:p>
          <a:p>
            <a:r>
              <a:rPr lang="en-US" b="1" dirty="0">
                <a:effectLst/>
              </a:rPr>
              <a:t>Post-Collegiate Plans: </a:t>
            </a:r>
            <a:r>
              <a:rPr lang="en-US" dirty="0">
                <a:effectLst/>
              </a:rPr>
              <a:t>Planning on going into sales after college in the Chicagoland area. Recently accepted a sales job in the Schaumburg area upon graduation. </a:t>
            </a:r>
          </a:p>
          <a:p>
            <a:endParaRPr lang="en-US" dirty="0"/>
          </a:p>
        </p:txBody>
      </p:sp>
      <p:pic>
        <p:nvPicPr>
          <p:cNvPr id="6146" name="Picture 2" descr="Kyle Peirce">
            <a:extLst>
              <a:ext uri="{FF2B5EF4-FFF2-40B4-BE49-F238E27FC236}">
                <a16:creationId xmlns:a16="http://schemas.microsoft.com/office/drawing/2014/main" id="{CDB00EE1-AB01-9947-A2B8-B680C0449FC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8546182"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114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4048-844C-4B4E-AF7D-8B45F7CEE3D3}"/>
              </a:ext>
            </a:extLst>
          </p:cNvPr>
          <p:cNvSpPr>
            <a:spLocks noGrp="1"/>
          </p:cNvSpPr>
          <p:nvPr>
            <p:ph type="title"/>
          </p:nvPr>
        </p:nvSpPr>
        <p:spPr>
          <a:xfrm>
            <a:off x="4303643" y="609600"/>
            <a:ext cx="6743767" cy="1905000"/>
          </a:xfrm>
        </p:spPr>
        <p:txBody>
          <a:bodyPr>
            <a:normAutofit/>
          </a:bodyPr>
          <a:lstStyle/>
          <a:p>
            <a:r>
              <a:rPr lang="en-US" dirty="0"/>
              <a:t>Sean </a:t>
            </a:r>
            <a:r>
              <a:rPr lang="en-US" dirty="0" err="1"/>
              <a:t>johnson</a:t>
            </a:r>
            <a:endParaRPr lang="en-US" dirty="0"/>
          </a:p>
        </p:txBody>
      </p:sp>
      <p:pic>
        <p:nvPicPr>
          <p:cNvPr id="8194" name="Picture 2" descr="Sean Johnson">
            <a:extLst>
              <a:ext uri="{FF2B5EF4-FFF2-40B4-BE49-F238E27FC236}">
                <a16:creationId xmlns:a16="http://schemas.microsoft.com/office/drawing/2014/main" id="{7229FA3C-3875-0A4C-A2C2-1909831CA6A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257590"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DAF1FFC-AE34-414A-97A8-BB05585CD584}"/>
              </a:ext>
            </a:extLst>
          </p:cNvPr>
          <p:cNvSpPr>
            <a:spLocks noGrp="1"/>
          </p:cNvSpPr>
          <p:nvPr>
            <p:ph idx="1"/>
          </p:nvPr>
        </p:nvSpPr>
        <p:spPr>
          <a:xfrm>
            <a:off x="4303643" y="2666999"/>
            <a:ext cx="7046844" cy="3415749"/>
          </a:xfrm>
        </p:spPr>
        <p:txBody>
          <a:bodyPr>
            <a:normAutofit fontScale="92500" lnSpcReduction="10000"/>
          </a:bodyPr>
          <a:lstStyle/>
          <a:p>
            <a:r>
              <a:rPr lang="en-US" b="1" dirty="0">
                <a:effectLst/>
              </a:rPr>
              <a:t>Hometown: </a:t>
            </a:r>
            <a:r>
              <a:rPr lang="en-US" dirty="0">
                <a:effectLst/>
              </a:rPr>
              <a:t>Chicago,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Mathematics</a:t>
            </a:r>
          </a:p>
          <a:p>
            <a:endParaRPr lang="en-US" dirty="0">
              <a:effectLst/>
            </a:endParaRPr>
          </a:p>
          <a:p>
            <a:r>
              <a:rPr lang="en-US" b="1" dirty="0">
                <a:effectLst/>
              </a:rPr>
              <a:t>Post-Collegiate Plans: </a:t>
            </a:r>
            <a:r>
              <a:rPr lang="en-US" dirty="0">
                <a:effectLst/>
              </a:rPr>
              <a:t>Still undecided on whether I will attend graduate school next year or begin working. In the future, I hope to find myself in a career in data analytics, data science, or something similar. Eventually, I hope to use my data analysis skills in the context of sports, ideally for a professional sports league or team.</a:t>
            </a:r>
          </a:p>
          <a:p>
            <a:endParaRPr lang="en-US" dirty="0"/>
          </a:p>
        </p:txBody>
      </p:sp>
    </p:spTree>
    <p:extLst>
      <p:ext uri="{BB962C8B-B14F-4D97-AF65-F5344CB8AC3E}">
        <p14:creationId xmlns:p14="http://schemas.microsoft.com/office/powerpoint/2010/main" val="346646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99CE-F66E-C948-A6AA-CFFB823DFBFB}"/>
              </a:ext>
            </a:extLst>
          </p:cNvPr>
          <p:cNvSpPr>
            <a:spLocks noGrp="1"/>
          </p:cNvSpPr>
          <p:nvPr>
            <p:ph type="title"/>
          </p:nvPr>
        </p:nvSpPr>
        <p:spPr>
          <a:xfrm>
            <a:off x="1141413" y="609600"/>
            <a:ext cx="6842381" cy="1905000"/>
          </a:xfrm>
        </p:spPr>
        <p:txBody>
          <a:bodyPr>
            <a:normAutofit/>
          </a:bodyPr>
          <a:lstStyle/>
          <a:p>
            <a:r>
              <a:rPr lang="en-US" dirty="0"/>
              <a:t>Marko </a:t>
            </a:r>
            <a:r>
              <a:rPr lang="en-US" dirty="0" err="1"/>
              <a:t>drazic</a:t>
            </a:r>
            <a:endParaRPr lang="en-US" dirty="0"/>
          </a:p>
        </p:txBody>
      </p:sp>
      <p:sp>
        <p:nvSpPr>
          <p:cNvPr id="3" name="Content Placeholder 2">
            <a:extLst>
              <a:ext uri="{FF2B5EF4-FFF2-40B4-BE49-F238E27FC236}">
                <a16:creationId xmlns:a16="http://schemas.microsoft.com/office/drawing/2014/main" id="{C958879B-0182-AF40-A7F7-A86C18FE0814}"/>
              </a:ext>
            </a:extLst>
          </p:cNvPr>
          <p:cNvSpPr>
            <a:spLocks noGrp="1"/>
          </p:cNvSpPr>
          <p:nvPr>
            <p:ph idx="1"/>
          </p:nvPr>
        </p:nvSpPr>
        <p:spPr>
          <a:xfrm>
            <a:off x="1141413" y="1676405"/>
            <a:ext cx="6930871" cy="3505200"/>
          </a:xfrm>
        </p:spPr>
        <p:txBody>
          <a:bodyPr>
            <a:normAutofit/>
          </a:bodyPr>
          <a:lstStyle/>
          <a:p>
            <a:r>
              <a:rPr lang="en-US" b="1" dirty="0">
                <a:effectLst/>
              </a:rPr>
              <a:t>Hometown: </a:t>
            </a:r>
            <a:r>
              <a:rPr lang="en-US" dirty="0" smtClean="0">
                <a:effectLst/>
              </a:rPr>
              <a:t>Belgrade, Serbia</a:t>
            </a:r>
            <a:endParaRPr lang="en-US" dirty="0">
              <a:effectLst/>
            </a:endParaRPr>
          </a:p>
          <a:p>
            <a:endParaRPr lang="en-US" dirty="0">
              <a:effectLst/>
            </a:endParaRPr>
          </a:p>
          <a:p>
            <a:r>
              <a:rPr lang="en-US" b="1" dirty="0">
                <a:effectLst/>
              </a:rPr>
              <a:t>Academic Major: </a:t>
            </a:r>
            <a:r>
              <a:rPr lang="en-US" dirty="0" smtClean="0">
                <a:effectLst/>
              </a:rPr>
              <a:t>Computer Science</a:t>
            </a:r>
            <a:endParaRPr lang="en-US" dirty="0">
              <a:effectLst/>
            </a:endParaRPr>
          </a:p>
          <a:p>
            <a:endParaRPr lang="en-US" dirty="0">
              <a:effectLst/>
            </a:endParaRPr>
          </a:p>
        </p:txBody>
      </p:sp>
      <p:pic>
        <p:nvPicPr>
          <p:cNvPr id="7170" name="Picture 2" descr="Marko Drazic">
            <a:extLst>
              <a:ext uri="{FF2B5EF4-FFF2-40B4-BE49-F238E27FC236}">
                <a16:creationId xmlns:a16="http://schemas.microsoft.com/office/drawing/2014/main" id="{EB6BB9B8-F5B2-9F46-9673-2DDE37B8F1E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8546182"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5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C486442-CDE9-414C-8748-CEA9466C5B98}"/>
              </a:ext>
            </a:extLst>
          </p:cNvPr>
          <p:cNvPicPr>
            <a:picLocks noChangeAspect="1"/>
          </p:cNvPicPr>
          <p:nvPr/>
        </p:nvPicPr>
        <p:blipFill>
          <a:blip r:embed="rId3"/>
          <a:stretch>
            <a:fillRect/>
          </a:stretch>
        </p:blipFill>
        <p:spPr>
          <a:xfrm>
            <a:off x="2710838" y="640080"/>
            <a:ext cx="6765700"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itle 1">
            <a:extLst>
              <a:ext uri="{FF2B5EF4-FFF2-40B4-BE49-F238E27FC236}">
                <a16:creationId xmlns:a16="http://schemas.microsoft.com/office/drawing/2014/main" id="{6679B3B0-8F65-8D41-B0BA-D052023F557B}"/>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Carthage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395907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EF08-C46C-5447-80CF-27B38B97AB96}"/>
              </a:ext>
            </a:extLst>
          </p:cNvPr>
          <p:cNvSpPr>
            <a:spLocks noGrp="1"/>
          </p:cNvSpPr>
          <p:nvPr>
            <p:ph type="title"/>
          </p:nvPr>
        </p:nvSpPr>
        <p:spPr>
          <a:xfrm>
            <a:off x="4303643" y="609600"/>
            <a:ext cx="6743767" cy="1905000"/>
          </a:xfrm>
        </p:spPr>
        <p:txBody>
          <a:bodyPr>
            <a:normAutofit/>
          </a:bodyPr>
          <a:lstStyle/>
          <a:p>
            <a:r>
              <a:rPr lang="en-US" dirty="0"/>
              <a:t>Amanda </a:t>
            </a:r>
            <a:r>
              <a:rPr lang="en-US" dirty="0" err="1"/>
              <a:t>larson</a:t>
            </a:r>
            <a:endParaRPr lang="en-US" dirty="0"/>
          </a:p>
        </p:txBody>
      </p:sp>
      <p:pic>
        <p:nvPicPr>
          <p:cNvPr id="4" name="Picture 3" descr="A person smiling for the camera&#10;&#10;Description automatically generated with medium confidence">
            <a:extLst>
              <a:ext uri="{FF2B5EF4-FFF2-40B4-BE49-F238E27FC236}">
                <a16:creationId xmlns:a16="http://schemas.microsoft.com/office/drawing/2014/main" id="{A5D907B0-B594-714C-9F21-D3AF3BD949FE}"/>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A916DC8B-CEEB-0542-BE4A-27276D67E999}"/>
              </a:ext>
            </a:extLst>
          </p:cNvPr>
          <p:cNvSpPr>
            <a:spLocks noGrp="1"/>
          </p:cNvSpPr>
          <p:nvPr>
            <p:ph idx="1"/>
          </p:nvPr>
        </p:nvSpPr>
        <p:spPr>
          <a:xfrm>
            <a:off x="4303643" y="2042159"/>
            <a:ext cx="7046844" cy="3415749"/>
          </a:xfrm>
        </p:spPr>
        <p:txBody>
          <a:bodyPr>
            <a:normAutofit/>
          </a:bodyPr>
          <a:lstStyle/>
          <a:p>
            <a:r>
              <a:rPr lang="en-US" b="1" dirty="0">
                <a:effectLst/>
              </a:rPr>
              <a:t>Hometown: </a:t>
            </a:r>
            <a:r>
              <a:rPr lang="en-US" dirty="0" smtClean="0">
                <a:effectLst/>
              </a:rPr>
              <a:t>Grayslake, </a:t>
            </a:r>
            <a:r>
              <a:rPr lang="en-US" dirty="0">
                <a:effectLst/>
              </a:rPr>
              <a:t>Illinois </a:t>
            </a:r>
          </a:p>
          <a:p>
            <a:endParaRPr lang="en-US" dirty="0">
              <a:effectLst/>
            </a:endParaRPr>
          </a:p>
          <a:p>
            <a:r>
              <a:rPr lang="en-US" b="1" dirty="0">
                <a:effectLst/>
              </a:rPr>
              <a:t>Academic Major: </a:t>
            </a:r>
            <a:r>
              <a:rPr lang="en-US" dirty="0" smtClean="0">
                <a:effectLst/>
              </a:rPr>
              <a:t>Management</a:t>
            </a:r>
            <a:endParaRPr lang="en-US" dirty="0">
              <a:effectLst/>
            </a:endParaRPr>
          </a:p>
          <a:p>
            <a:endParaRPr lang="en-US" dirty="0">
              <a:effectLst/>
            </a:endParaRPr>
          </a:p>
        </p:txBody>
      </p:sp>
    </p:spTree>
    <p:extLst>
      <p:ext uri="{BB962C8B-B14F-4D97-AF65-F5344CB8AC3E}">
        <p14:creationId xmlns:p14="http://schemas.microsoft.com/office/powerpoint/2010/main" val="72491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805D-1C94-594C-ADBD-A50FDFB588CC}"/>
              </a:ext>
            </a:extLst>
          </p:cNvPr>
          <p:cNvSpPr>
            <a:spLocks noGrp="1"/>
          </p:cNvSpPr>
          <p:nvPr>
            <p:ph type="title"/>
          </p:nvPr>
        </p:nvSpPr>
        <p:spPr>
          <a:xfrm>
            <a:off x="1141413" y="609600"/>
            <a:ext cx="6842381" cy="1905000"/>
          </a:xfrm>
        </p:spPr>
        <p:txBody>
          <a:bodyPr>
            <a:normAutofit/>
          </a:bodyPr>
          <a:lstStyle/>
          <a:p>
            <a:r>
              <a:rPr lang="en-US" dirty="0"/>
              <a:t>Taylor </a:t>
            </a:r>
            <a:r>
              <a:rPr lang="en-US" dirty="0" err="1"/>
              <a:t>jozefowicz</a:t>
            </a:r>
            <a:endParaRPr lang="en-US" dirty="0"/>
          </a:p>
        </p:txBody>
      </p:sp>
      <p:sp>
        <p:nvSpPr>
          <p:cNvPr id="3" name="Content Placeholder 2">
            <a:extLst>
              <a:ext uri="{FF2B5EF4-FFF2-40B4-BE49-F238E27FC236}">
                <a16:creationId xmlns:a16="http://schemas.microsoft.com/office/drawing/2014/main" id="{27872C24-BDF1-F045-9BB9-E4D1EED3C0D0}"/>
              </a:ext>
            </a:extLst>
          </p:cNvPr>
          <p:cNvSpPr>
            <a:spLocks noGrp="1"/>
          </p:cNvSpPr>
          <p:nvPr>
            <p:ph idx="1"/>
          </p:nvPr>
        </p:nvSpPr>
        <p:spPr>
          <a:xfrm>
            <a:off x="1141413" y="2666999"/>
            <a:ext cx="6930871" cy="3124201"/>
          </a:xfrm>
        </p:spPr>
        <p:txBody>
          <a:bodyPr>
            <a:normAutofit fontScale="92500"/>
          </a:bodyPr>
          <a:lstStyle/>
          <a:p>
            <a:r>
              <a:rPr lang="en-US" b="1" dirty="0">
                <a:effectLst/>
              </a:rPr>
              <a:t>Hometown: </a:t>
            </a:r>
            <a:r>
              <a:rPr lang="en-US" dirty="0">
                <a:effectLst/>
              </a:rPr>
              <a:t>Crystal Lake, Illinois</a:t>
            </a:r>
          </a:p>
          <a:p>
            <a:endParaRPr lang="en-US" dirty="0">
              <a:effectLst/>
            </a:endParaRPr>
          </a:p>
          <a:p>
            <a:r>
              <a:rPr lang="en-US" b="1" dirty="0">
                <a:effectLst/>
              </a:rPr>
              <a:t>Academic Major: </a:t>
            </a:r>
            <a:r>
              <a:rPr lang="en-US" dirty="0">
                <a:effectLst/>
              </a:rPr>
              <a:t>Psychology</a:t>
            </a:r>
          </a:p>
          <a:p>
            <a:endParaRPr lang="en-US" dirty="0">
              <a:effectLst/>
            </a:endParaRPr>
          </a:p>
          <a:p>
            <a:r>
              <a:rPr lang="en-US" b="1" dirty="0">
                <a:effectLst/>
              </a:rPr>
              <a:t>Post-Collegiate Plans</a:t>
            </a:r>
            <a:r>
              <a:rPr lang="en-US" dirty="0">
                <a:effectLst/>
              </a:rPr>
              <a:t>: I’ll be attending Carroll University in the summer to attend their Masters of Occupational Therapy program. I’m very excited to start working on my degree and getting into the field as soon as I possibly can!</a:t>
            </a:r>
          </a:p>
          <a:p>
            <a:endParaRPr lang="en-US" dirty="0"/>
          </a:p>
        </p:txBody>
      </p:sp>
      <p:pic>
        <p:nvPicPr>
          <p:cNvPr id="9218" name="Picture 2" descr="Taylor Jozefowicz">
            <a:extLst>
              <a:ext uri="{FF2B5EF4-FFF2-40B4-BE49-F238E27FC236}">
                <a16:creationId xmlns:a16="http://schemas.microsoft.com/office/drawing/2014/main" id="{5E243679-6BBA-904C-B385-A62FDD9ACDB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8546182"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7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79B3B0-8F65-8D41-B0BA-D052023F557B}"/>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Elmhurst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pic>
        <p:nvPicPr>
          <p:cNvPr id="4" name="Picture 3" descr="Logo&#10;&#10;Description automatically generated">
            <a:extLst>
              <a:ext uri="{FF2B5EF4-FFF2-40B4-BE49-F238E27FC236}">
                <a16:creationId xmlns:a16="http://schemas.microsoft.com/office/drawing/2014/main" id="{482ED4C2-090A-2149-9BDB-5DD9E98282D8}"/>
              </a:ext>
            </a:extLst>
          </p:cNvPr>
          <p:cNvPicPr>
            <a:picLocks noChangeAspect="1"/>
          </p:cNvPicPr>
          <p:nvPr/>
        </p:nvPicPr>
        <p:blipFill>
          <a:blip r:embed="rId2"/>
          <a:stretch>
            <a:fillRect/>
          </a:stretch>
        </p:blipFill>
        <p:spPr>
          <a:xfrm>
            <a:off x="3652133" y="770357"/>
            <a:ext cx="4887733" cy="3820693"/>
          </a:xfrm>
          <a:prstGeom prst="rect">
            <a:avLst/>
          </a:prstGeom>
        </p:spPr>
      </p:pic>
    </p:spTree>
    <p:extLst>
      <p:ext uri="{BB962C8B-B14F-4D97-AF65-F5344CB8AC3E}">
        <p14:creationId xmlns:p14="http://schemas.microsoft.com/office/powerpoint/2010/main" val="159791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26466BC7-1883-2E4D-91DE-00E0A1F1DDEB}"/>
              </a:ext>
            </a:extLst>
          </p:cNvPr>
          <p:cNvPicPr>
            <a:picLocks noChangeAspect="1"/>
          </p:cNvPicPr>
          <p:nvPr/>
        </p:nvPicPr>
        <p:blipFill>
          <a:blip r:embed="rId3"/>
          <a:stretch>
            <a:fillRect/>
          </a:stretch>
        </p:blipFill>
        <p:spPr>
          <a:xfrm>
            <a:off x="4578966" y="640080"/>
            <a:ext cx="3029445"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7" name="Title 1">
            <a:extLst>
              <a:ext uri="{FF2B5EF4-FFF2-40B4-BE49-F238E27FC236}">
                <a16:creationId xmlns:a16="http://schemas.microsoft.com/office/drawing/2014/main" id="{CA5785D7-11D1-B14E-96D9-6ABC9C9C6AD3}"/>
              </a:ext>
            </a:extLst>
          </p:cNvPr>
          <p:cNvSpPr txBox="1">
            <a:spLocks/>
          </p:cNvSpPr>
          <p:nvPr/>
        </p:nvSpPr>
        <p:spPr>
          <a:xfrm>
            <a:off x="701129" y="541708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Augustana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102585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EB05-E0BF-5D4B-9F55-B3FDEF20AFEF}"/>
              </a:ext>
            </a:extLst>
          </p:cNvPr>
          <p:cNvSpPr>
            <a:spLocks noGrp="1"/>
          </p:cNvSpPr>
          <p:nvPr>
            <p:ph type="title"/>
          </p:nvPr>
        </p:nvSpPr>
        <p:spPr>
          <a:xfrm>
            <a:off x="1141413" y="609600"/>
            <a:ext cx="6842381" cy="1905000"/>
          </a:xfrm>
        </p:spPr>
        <p:txBody>
          <a:bodyPr>
            <a:normAutofit/>
          </a:bodyPr>
          <a:lstStyle/>
          <a:p>
            <a:r>
              <a:rPr lang="en-US" dirty="0"/>
              <a:t>Nick perry</a:t>
            </a:r>
          </a:p>
        </p:txBody>
      </p:sp>
      <p:sp>
        <p:nvSpPr>
          <p:cNvPr id="3" name="Content Placeholder 2">
            <a:extLst>
              <a:ext uri="{FF2B5EF4-FFF2-40B4-BE49-F238E27FC236}">
                <a16:creationId xmlns:a16="http://schemas.microsoft.com/office/drawing/2014/main" id="{BAAAF2AF-C3EC-8249-B6BF-850E94825813}"/>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smtClean="0">
                <a:effectLst/>
              </a:rPr>
              <a:t>Flossmoor, Illinois</a:t>
            </a:r>
            <a:endParaRPr lang="en-US" dirty="0">
              <a:effectLst/>
            </a:endParaRPr>
          </a:p>
          <a:p>
            <a:endParaRPr lang="en-US" dirty="0">
              <a:effectLst/>
            </a:endParaRPr>
          </a:p>
          <a:p>
            <a:r>
              <a:rPr lang="en-US" b="1" dirty="0">
                <a:effectLst/>
              </a:rPr>
              <a:t>Academic Major: </a:t>
            </a:r>
            <a:r>
              <a:rPr lang="en-US" dirty="0">
                <a:effectLst/>
              </a:rPr>
              <a:t>Sports Management </a:t>
            </a:r>
          </a:p>
          <a:p>
            <a:endParaRPr lang="en-US" dirty="0">
              <a:effectLst/>
            </a:endParaRPr>
          </a:p>
          <a:p>
            <a:r>
              <a:rPr lang="en-US" b="1" dirty="0">
                <a:effectLst/>
              </a:rPr>
              <a:t>Post-Collegiate Plans: </a:t>
            </a:r>
            <a:r>
              <a:rPr lang="en-US" dirty="0">
                <a:effectLst/>
              </a:rPr>
              <a:t>I plan to possibly get my masters here at Elmhurst University while also getting my real estate brokers license. </a:t>
            </a:r>
          </a:p>
          <a:p>
            <a:endParaRPr lang="en-US" dirty="0"/>
          </a:p>
        </p:txBody>
      </p:sp>
      <p:pic>
        <p:nvPicPr>
          <p:cNvPr id="4" name="Picture 3" descr="A person smiling for the camera&#10;&#10;Description automatically generated with low confidence">
            <a:extLst>
              <a:ext uri="{FF2B5EF4-FFF2-40B4-BE49-F238E27FC236}">
                <a16:creationId xmlns:a16="http://schemas.microsoft.com/office/drawing/2014/main" id="{048BC67A-6E84-BF4B-A932-E0665CA541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95719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79B3B0-8F65-8D41-B0BA-D052023F557B}"/>
              </a:ext>
            </a:extLst>
          </p:cNvPr>
          <p:cNvSpPr txBox="1">
            <a:spLocks/>
          </p:cNvSpPr>
          <p:nvPr/>
        </p:nvSpPr>
        <p:spPr>
          <a:xfrm>
            <a:off x="7519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Elmhurst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pic>
        <p:nvPicPr>
          <p:cNvPr id="3" name="Picture 2" descr="Logo&#10;&#10;Description automatically generated">
            <a:extLst>
              <a:ext uri="{FF2B5EF4-FFF2-40B4-BE49-F238E27FC236}">
                <a16:creationId xmlns:a16="http://schemas.microsoft.com/office/drawing/2014/main" id="{F759D3EE-F3CD-9B45-825D-8BC57E0FD713}"/>
              </a:ext>
            </a:extLst>
          </p:cNvPr>
          <p:cNvPicPr>
            <a:picLocks noChangeAspect="1"/>
          </p:cNvPicPr>
          <p:nvPr/>
        </p:nvPicPr>
        <p:blipFill>
          <a:blip r:embed="rId2"/>
          <a:stretch>
            <a:fillRect/>
          </a:stretch>
        </p:blipFill>
        <p:spPr>
          <a:xfrm>
            <a:off x="3652133" y="770357"/>
            <a:ext cx="4887733" cy="3820693"/>
          </a:xfrm>
          <a:prstGeom prst="rect">
            <a:avLst/>
          </a:prstGeom>
        </p:spPr>
      </p:pic>
    </p:spTree>
    <p:extLst>
      <p:ext uri="{BB962C8B-B14F-4D97-AF65-F5344CB8AC3E}">
        <p14:creationId xmlns:p14="http://schemas.microsoft.com/office/powerpoint/2010/main" val="3982546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B6FC-E2AF-B24E-9209-A5FEA4059566}"/>
              </a:ext>
            </a:extLst>
          </p:cNvPr>
          <p:cNvSpPr>
            <a:spLocks noGrp="1"/>
          </p:cNvSpPr>
          <p:nvPr>
            <p:ph type="title"/>
          </p:nvPr>
        </p:nvSpPr>
        <p:spPr>
          <a:xfrm>
            <a:off x="4303643" y="609600"/>
            <a:ext cx="6743767" cy="1905000"/>
          </a:xfrm>
        </p:spPr>
        <p:txBody>
          <a:bodyPr>
            <a:normAutofit/>
          </a:bodyPr>
          <a:lstStyle/>
          <a:p>
            <a:r>
              <a:rPr lang="en-US" dirty="0"/>
              <a:t>Marissa </a:t>
            </a:r>
            <a:r>
              <a:rPr lang="en-US" dirty="0" err="1"/>
              <a:t>urso</a:t>
            </a:r>
            <a:endParaRPr lang="en-US" dirty="0"/>
          </a:p>
        </p:txBody>
      </p:sp>
      <p:pic>
        <p:nvPicPr>
          <p:cNvPr id="4" name="Picture 3">
            <a:extLst>
              <a:ext uri="{FF2B5EF4-FFF2-40B4-BE49-F238E27FC236}">
                <a16:creationId xmlns:a16="http://schemas.microsoft.com/office/drawing/2014/main" id="{356007A5-B81F-0648-B2A7-F046C94045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F4F903F8-D91F-F34E-BA89-ADF4115FEDEE}"/>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St. </a:t>
            </a:r>
            <a:r>
              <a:rPr lang="en-US" dirty="0" smtClean="0">
                <a:effectLst/>
              </a:rPr>
              <a:t>Charles, Illinois</a:t>
            </a:r>
            <a:endParaRPr lang="en-US" dirty="0">
              <a:effectLst/>
            </a:endParaRPr>
          </a:p>
          <a:p>
            <a:endParaRPr lang="en-US" dirty="0">
              <a:effectLst/>
            </a:endParaRPr>
          </a:p>
          <a:p>
            <a:r>
              <a:rPr lang="en-US" b="1" dirty="0">
                <a:effectLst/>
              </a:rPr>
              <a:t>Academic Major</a:t>
            </a:r>
            <a:r>
              <a:rPr lang="en-US" dirty="0">
                <a:effectLst/>
              </a:rPr>
              <a:t>: Business Management with an emphasis in entrepreneurship and operations</a:t>
            </a:r>
          </a:p>
          <a:p>
            <a:r>
              <a:rPr lang="en-US" b="1" dirty="0">
                <a:effectLst/>
              </a:rPr>
              <a:t> </a:t>
            </a:r>
            <a:endParaRPr lang="en-US" dirty="0">
              <a:effectLst/>
            </a:endParaRPr>
          </a:p>
          <a:p>
            <a:r>
              <a:rPr lang="en-US" b="1" dirty="0">
                <a:effectLst/>
              </a:rPr>
              <a:t>Post-Collegiate Plans: </a:t>
            </a:r>
            <a:r>
              <a:rPr lang="en-US" dirty="0">
                <a:effectLst/>
              </a:rPr>
              <a:t>After I graduate, I plan to attend graduate school and achieve my MBA. My career plan is to get into the medical device sales industry.</a:t>
            </a:r>
          </a:p>
          <a:p>
            <a:endParaRPr lang="en-US" dirty="0"/>
          </a:p>
        </p:txBody>
      </p:sp>
    </p:spTree>
    <p:extLst>
      <p:ext uri="{BB962C8B-B14F-4D97-AF65-F5344CB8AC3E}">
        <p14:creationId xmlns:p14="http://schemas.microsoft.com/office/powerpoint/2010/main" val="262908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E4BC-255B-B244-BC98-0C79855F4766}"/>
              </a:ext>
            </a:extLst>
          </p:cNvPr>
          <p:cNvSpPr>
            <a:spLocks noGrp="1"/>
          </p:cNvSpPr>
          <p:nvPr>
            <p:ph type="title"/>
          </p:nvPr>
        </p:nvSpPr>
        <p:spPr>
          <a:xfrm>
            <a:off x="4303643" y="609600"/>
            <a:ext cx="6743767" cy="1905000"/>
          </a:xfrm>
        </p:spPr>
        <p:txBody>
          <a:bodyPr>
            <a:normAutofit/>
          </a:bodyPr>
          <a:lstStyle/>
          <a:p>
            <a:r>
              <a:rPr lang="en-US" dirty="0"/>
              <a:t>Mia </a:t>
            </a:r>
            <a:r>
              <a:rPr lang="en-US" dirty="0" err="1"/>
              <a:t>reese</a:t>
            </a:r>
            <a:r>
              <a:rPr lang="en-US" dirty="0"/>
              <a:t> </a:t>
            </a:r>
          </a:p>
        </p:txBody>
      </p:sp>
      <p:pic>
        <p:nvPicPr>
          <p:cNvPr id="4" name="Picture 3">
            <a:extLst>
              <a:ext uri="{FF2B5EF4-FFF2-40B4-BE49-F238E27FC236}">
                <a16:creationId xmlns:a16="http://schemas.microsoft.com/office/drawing/2014/main" id="{102EDFD5-BFAE-C641-B673-E9036339CB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64D9D67B-FAAA-8548-8222-59C1AB0F479F}"/>
              </a:ext>
            </a:extLst>
          </p:cNvPr>
          <p:cNvSpPr>
            <a:spLocks noGrp="1"/>
          </p:cNvSpPr>
          <p:nvPr>
            <p:ph idx="1"/>
          </p:nvPr>
        </p:nvSpPr>
        <p:spPr>
          <a:xfrm>
            <a:off x="4303643" y="2499360"/>
            <a:ext cx="7046844" cy="3415749"/>
          </a:xfrm>
        </p:spPr>
        <p:txBody>
          <a:bodyPr>
            <a:normAutofit fontScale="85000" lnSpcReduction="20000"/>
          </a:bodyPr>
          <a:lstStyle/>
          <a:p>
            <a:r>
              <a:rPr lang="en-US" b="1" dirty="0">
                <a:effectLst/>
              </a:rPr>
              <a:t>Hometown: </a:t>
            </a:r>
            <a:r>
              <a:rPr lang="en-US" dirty="0">
                <a:effectLst/>
              </a:rPr>
              <a:t>Hebron, Indiana</a:t>
            </a:r>
          </a:p>
          <a:p>
            <a:r>
              <a:rPr lang="en-US" dirty="0">
                <a:effectLst/>
              </a:rPr>
              <a:t> </a:t>
            </a:r>
          </a:p>
          <a:p>
            <a:r>
              <a:rPr lang="en-US" b="1" dirty="0">
                <a:effectLst/>
              </a:rPr>
              <a:t>Academic Major: </a:t>
            </a:r>
            <a:r>
              <a:rPr lang="en-US" dirty="0">
                <a:effectLst/>
              </a:rPr>
              <a:t>Sport Management and Business Administration </a:t>
            </a:r>
          </a:p>
          <a:p>
            <a:pPr lvl="1"/>
            <a:r>
              <a:rPr lang="en-US" b="1" dirty="0">
                <a:effectLst/>
              </a:rPr>
              <a:t>minor: </a:t>
            </a:r>
            <a:r>
              <a:rPr lang="en-US" dirty="0">
                <a:effectLst/>
              </a:rPr>
              <a:t>Coaching</a:t>
            </a:r>
          </a:p>
          <a:p>
            <a:r>
              <a:rPr lang="en-US" dirty="0">
                <a:effectLst/>
              </a:rPr>
              <a:t> </a:t>
            </a:r>
          </a:p>
          <a:p>
            <a:r>
              <a:rPr lang="en-US" b="1" dirty="0">
                <a:effectLst/>
              </a:rPr>
              <a:t>Post-Collegiate Plans: </a:t>
            </a:r>
            <a:r>
              <a:rPr lang="en-US" dirty="0">
                <a:effectLst/>
              </a:rPr>
              <a:t>After graduation, I plan to obtain a graduate assistant position in an athletic department either in Student-Athlete Development, Academic Services, Coaching, or Game Operations, and earn my masters in Sport Management or Business Administration. In the future, I hope to hold a position in a collegiate athletic department where I am able to empower and help female student-athletes achieve their own goals. </a:t>
            </a:r>
          </a:p>
          <a:p>
            <a:endParaRPr lang="en-US" dirty="0"/>
          </a:p>
        </p:txBody>
      </p:sp>
    </p:spTree>
    <p:extLst>
      <p:ext uri="{BB962C8B-B14F-4D97-AF65-F5344CB8AC3E}">
        <p14:creationId xmlns:p14="http://schemas.microsoft.com/office/powerpoint/2010/main" val="274316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6C257-D9D6-E945-BE0C-A28D0AA6ED7D}"/>
              </a:ext>
            </a:extLst>
          </p:cNvPr>
          <p:cNvSpPr>
            <a:spLocks noGrp="1"/>
          </p:cNvSpPr>
          <p:nvPr>
            <p:ph type="title"/>
          </p:nvPr>
        </p:nvSpPr>
        <p:spPr>
          <a:xfrm>
            <a:off x="1141413" y="609600"/>
            <a:ext cx="6842381" cy="1905000"/>
          </a:xfrm>
        </p:spPr>
        <p:txBody>
          <a:bodyPr>
            <a:normAutofit/>
          </a:bodyPr>
          <a:lstStyle/>
          <a:p>
            <a:r>
              <a:rPr lang="en-US" dirty="0"/>
              <a:t>Kourtney </a:t>
            </a:r>
            <a:r>
              <a:rPr lang="en-US" dirty="0" err="1"/>
              <a:t>schuetz</a:t>
            </a:r>
            <a:endParaRPr lang="en-US" dirty="0"/>
          </a:p>
        </p:txBody>
      </p:sp>
      <p:sp>
        <p:nvSpPr>
          <p:cNvPr id="3" name="Content Placeholder 2">
            <a:extLst>
              <a:ext uri="{FF2B5EF4-FFF2-40B4-BE49-F238E27FC236}">
                <a16:creationId xmlns:a16="http://schemas.microsoft.com/office/drawing/2014/main" id="{D1933B0B-6FED-BD49-9D01-52C09FE114F7}"/>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a:effectLst/>
              </a:rPr>
              <a:t>Arlington </a:t>
            </a:r>
            <a:r>
              <a:rPr lang="en-US" dirty="0" smtClean="0">
                <a:effectLst/>
              </a:rPr>
              <a:t>Heights, Illinois</a:t>
            </a:r>
            <a:endParaRPr lang="en-US" dirty="0">
              <a:effectLst/>
            </a:endParaRPr>
          </a:p>
          <a:p>
            <a:endParaRPr lang="en-US" dirty="0">
              <a:effectLst/>
            </a:endParaRPr>
          </a:p>
          <a:p>
            <a:r>
              <a:rPr lang="en-US" b="1" dirty="0">
                <a:effectLst/>
              </a:rPr>
              <a:t>Academic Major: </a:t>
            </a:r>
            <a:r>
              <a:rPr lang="en-US" dirty="0">
                <a:effectLst/>
              </a:rPr>
              <a:t>Elementary Education </a:t>
            </a:r>
          </a:p>
          <a:p>
            <a:pPr lvl="1"/>
            <a:r>
              <a:rPr lang="en-US" b="1" dirty="0">
                <a:effectLst/>
              </a:rPr>
              <a:t> minor</a:t>
            </a:r>
            <a:r>
              <a:rPr lang="en-US" dirty="0">
                <a:effectLst/>
              </a:rPr>
              <a:t>: math and teaching students with exceptionalities</a:t>
            </a:r>
          </a:p>
          <a:p>
            <a:endParaRPr lang="en-US" dirty="0">
              <a:effectLst/>
            </a:endParaRPr>
          </a:p>
          <a:p>
            <a:r>
              <a:rPr lang="en-US" b="1" dirty="0">
                <a:effectLst/>
              </a:rPr>
              <a:t>Post-Collegiate Plans: </a:t>
            </a:r>
            <a:r>
              <a:rPr lang="en-US" dirty="0">
                <a:effectLst/>
              </a:rPr>
              <a:t>I am hoping to teach in an elementary school and possibly coach as well. </a:t>
            </a:r>
          </a:p>
          <a:p>
            <a:endParaRPr lang="en-US" dirty="0"/>
          </a:p>
        </p:txBody>
      </p:sp>
      <p:pic>
        <p:nvPicPr>
          <p:cNvPr id="4" name="Picture 3">
            <a:extLst>
              <a:ext uri="{FF2B5EF4-FFF2-40B4-BE49-F238E27FC236}">
                <a16:creationId xmlns:a16="http://schemas.microsoft.com/office/drawing/2014/main" id="{DC1A23AD-BE03-EE40-B9AD-C37BB9B098F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880322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41FE-B172-7041-9D8F-85F4141AC016}"/>
              </a:ext>
            </a:extLst>
          </p:cNvPr>
          <p:cNvSpPr>
            <a:spLocks noGrp="1"/>
          </p:cNvSpPr>
          <p:nvPr>
            <p:ph type="title"/>
          </p:nvPr>
        </p:nvSpPr>
        <p:spPr>
          <a:xfrm>
            <a:off x="4303643" y="609600"/>
            <a:ext cx="6743767" cy="1905000"/>
          </a:xfrm>
        </p:spPr>
        <p:txBody>
          <a:bodyPr>
            <a:normAutofit/>
          </a:bodyPr>
          <a:lstStyle/>
          <a:p>
            <a:r>
              <a:rPr lang="en-US" dirty="0"/>
              <a:t>Emma nelson</a:t>
            </a:r>
          </a:p>
        </p:txBody>
      </p:sp>
      <p:pic>
        <p:nvPicPr>
          <p:cNvPr id="1026" name="Picture 2" descr="Emma Nelson">
            <a:extLst>
              <a:ext uri="{FF2B5EF4-FFF2-40B4-BE49-F238E27FC236}">
                <a16:creationId xmlns:a16="http://schemas.microsoft.com/office/drawing/2014/main" id="{891E57DF-BC8E-A349-949A-8B377FFCDDA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57590"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FA690AC-6726-574C-8BA0-59D984B95DEA}"/>
              </a:ext>
            </a:extLst>
          </p:cNvPr>
          <p:cNvSpPr>
            <a:spLocks noGrp="1"/>
          </p:cNvSpPr>
          <p:nvPr>
            <p:ph idx="1"/>
          </p:nvPr>
        </p:nvSpPr>
        <p:spPr>
          <a:xfrm>
            <a:off x="4303643" y="2666999"/>
            <a:ext cx="7046844" cy="3415749"/>
          </a:xfrm>
        </p:spPr>
        <p:txBody>
          <a:bodyPr>
            <a:normAutofit fontScale="92500" lnSpcReduction="10000"/>
          </a:bodyPr>
          <a:lstStyle/>
          <a:p>
            <a:r>
              <a:rPr lang="en-US" b="1" dirty="0">
                <a:effectLst/>
              </a:rPr>
              <a:t>Hometown: </a:t>
            </a:r>
            <a:r>
              <a:rPr lang="en-US" dirty="0" err="1">
                <a:effectLst/>
              </a:rPr>
              <a:t>Forreston</a:t>
            </a:r>
            <a:r>
              <a:rPr lang="en-US" dirty="0">
                <a:effectLst/>
              </a:rPr>
              <a:t>,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Communication Sciences and Disorders and Psychology </a:t>
            </a:r>
          </a:p>
          <a:p>
            <a:endParaRPr lang="en-US" dirty="0">
              <a:effectLst/>
            </a:endParaRPr>
          </a:p>
          <a:p>
            <a:r>
              <a:rPr lang="en-US" b="1" dirty="0">
                <a:effectLst/>
              </a:rPr>
              <a:t>Post-Collegiate Plans: </a:t>
            </a:r>
            <a:r>
              <a:rPr lang="en-US" dirty="0">
                <a:effectLst/>
              </a:rPr>
              <a:t>I plan to stay at Elmhurst University for the next 2 years to complete my graduate degree in Speech-Language Pathology. Afterwards, I hope to work in an outpatient clinic or hospital with neurologically deficit individuals.</a:t>
            </a:r>
          </a:p>
          <a:p>
            <a:endParaRPr lang="en-US" dirty="0"/>
          </a:p>
        </p:txBody>
      </p:sp>
    </p:spTree>
    <p:extLst>
      <p:ext uri="{BB962C8B-B14F-4D97-AF65-F5344CB8AC3E}">
        <p14:creationId xmlns:p14="http://schemas.microsoft.com/office/powerpoint/2010/main" val="771380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404-FCD6-0F4D-9D3A-0E76E95BECFE}"/>
              </a:ext>
            </a:extLst>
          </p:cNvPr>
          <p:cNvSpPr>
            <a:spLocks noGrp="1"/>
          </p:cNvSpPr>
          <p:nvPr>
            <p:ph type="title"/>
          </p:nvPr>
        </p:nvSpPr>
        <p:spPr>
          <a:xfrm>
            <a:off x="1141413" y="609600"/>
            <a:ext cx="6842381" cy="1905000"/>
          </a:xfrm>
        </p:spPr>
        <p:txBody>
          <a:bodyPr>
            <a:normAutofit/>
          </a:bodyPr>
          <a:lstStyle/>
          <a:p>
            <a:r>
              <a:rPr lang="en-US" dirty="0"/>
              <a:t>Kelly </a:t>
            </a:r>
            <a:r>
              <a:rPr lang="en-US" dirty="0" err="1"/>
              <a:t>weyhrich</a:t>
            </a:r>
            <a:r>
              <a:rPr lang="en-US" dirty="0"/>
              <a:t> </a:t>
            </a:r>
          </a:p>
        </p:txBody>
      </p:sp>
      <p:sp>
        <p:nvSpPr>
          <p:cNvPr id="3" name="Content Placeholder 2">
            <a:extLst>
              <a:ext uri="{FF2B5EF4-FFF2-40B4-BE49-F238E27FC236}">
                <a16:creationId xmlns:a16="http://schemas.microsoft.com/office/drawing/2014/main" id="{04B7586E-4C3C-6043-A703-11E3E1307713}"/>
              </a:ext>
            </a:extLst>
          </p:cNvPr>
          <p:cNvSpPr>
            <a:spLocks noGrp="1"/>
          </p:cNvSpPr>
          <p:nvPr>
            <p:ph idx="1"/>
          </p:nvPr>
        </p:nvSpPr>
        <p:spPr>
          <a:xfrm>
            <a:off x="1141413" y="2666999"/>
            <a:ext cx="6930871" cy="3124201"/>
          </a:xfrm>
        </p:spPr>
        <p:txBody>
          <a:bodyPr>
            <a:normAutofit fontScale="92500" lnSpcReduction="10000"/>
          </a:bodyPr>
          <a:lstStyle/>
          <a:p>
            <a:r>
              <a:rPr lang="en-US" b="1" dirty="0">
                <a:effectLst/>
              </a:rPr>
              <a:t>Hometown: </a:t>
            </a:r>
            <a:r>
              <a:rPr lang="en-US" dirty="0">
                <a:effectLst/>
              </a:rPr>
              <a:t>Arlington </a:t>
            </a:r>
            <a:r>
              <a:rPr lang="en-US" dirty="0" smtClean="0">
                <a:effectLst/>
              </a:rPr>
              <a:t>Heights, Illinois</a:t>
            </a:r>
            <a:endParaRPr lang="en-US" dirty="0">
              <a:effectLst/>
            </a:endParaRPr>
          </a:p>
          <a:p>
            <a:endParaRPr lang="en-US" dirty="0">
              <a:effectLst/>
            </a:endParaRPr>
          </a:p>
          <a:p>
            <a:r>
              <a:rPr lang="en-US" b="1" dirty="0">
                <a:effectLst/>
              </a:rPr>
              <a:t>Academic Major: </a:t>
            </a:r>
            <a:r>
              <a:rPr lang="en-US" dirty="0">
                <a:effectLst/>
              </a:rPr>
              <a:t>Elementary Education</a:t>
            </a:r>
          </a:p>
          <a:p>
            <a:pPr lvl="1"/>
            <a:r>
              <a:rPr lang="en-US" b="1" dirty="0">
                <a:effectLst/>
              </a:rPr>
              <a:t>Minor: </a:t>
            </a:r>
            <a:r>
              <a:rPr lang="en-US" dirty="0">
                <a:effectLst/>
              </a:rPr>
              <a:t>Special Education</a:t>
            </a:r>
          </a:p>
          <a:p>
            <a:pPr lvl="1"/>
            <a:endParaRPr lang="en-US" dirty="0">
              <a:effectLst/>
            </a:endParaRPr>
          </a:p>
          <a:p>
            <a:r>
              <a:rPr lang="en-US" b="1" dirty="0">
                <a:effectLst/>
              </a:rPr>
              <a:t>Post-Collegiate Plans: </a:t>
            </a:r>
            <a:r>
              <a:rPr lang="en-US" dirty="0">
                <a:effectLst/>
              </a:rPr>
              <a:t>When I graduate from Elmhurst, I plan on becoming an Elementary School Teacher. I have not currently decided on where I plan to </a:t>
            </a:r>
            <a:r>
              <a:rPr lang="en-US" dirty="0" smtClean="0">
                <a:effectLst/>
              </a:rPr>
              <a:t>teach, </a:t>
            </a:r>
            <a:r>
              <a:rPr lang="en-US" dirty="0">
                <a:effectLst/>
              </a:rPr>
              <a:t>but would love to work in the Illinois or Wisconsin area. </a:t>
            </a:r>
          </a:p>
          <a:p>
            <a:endParaRPr lang="en-US" dirty="0"/>
          </a:p>
        </p:txBody>
      </p:sp>
      <p:pic>
        <p:nvPicPr>
          <p:cNvPr id="4" name="Picture 3">
            <a:extLst>
              <a:ext uri="{FF2B5EF4-FFF2-40B4-BE49-F238E27FC236}">
                <a16:creationId xmlns:a16="http://schemas.microsoft.com/office/drawing/2014/main" id="{9A6F7B20-60C4-C24C-8879-B1D75A86613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420552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2B89-16D2-134C-AB27-E10A93735D7D}"/>
              </a:ext>
            </a:extLst>
          </p:cNvPr>
          <p:cNvSpPr>
            <a:spLocks noGrp="1"/>
          </p:cNvSpPr>
          <p:nvPr>
            <p:ph type="title"/>
          </p:nvPr>
        </p:nvSpPr>
        <p:spPr>
          <a:xfrm>
            <a:off x="4303643" y="609600"/>
            <a:ext cx="6743767" cy="1905000"/>
          </a:xfrm>
        </p:spPr>
        <p:txBody>
          <a:bodyPr>
            <a:normAutofit/>
          </a:bodyPr>
          <a:lstStyle/>
          <a:p>
            <a:r>
              <a:rPr lang="en-US" dirty="0"/>
              <a:t>Elena </a:t>
            </a:r>
            <a:r>
              <a:rPr lang="en-US" dirty="0" err="1"/>
              <a:t>cabrera</a:t>
            </a:r>
            <a:endParaRPr lang="en-US" dirty="0"/>
          </a:p>
        </p:txBody>
      </p:sp>
      <p:pic>
        <p:nvPicPr>
          <p:cNvPr id="4" name="Picture 3" descr="A person smiling for the camera&#10;&#10;Description automatically generated with low confidence">
            <a:extLst>
              <a:ext uri="{FF2B5EF4-FFF2-40B4-BE49-F238E27FC236}">
                <a16:creationId xmlns:a16="http://schemas.microsoft.com/office/drawing/2014/main" id="{5252F296-C51E-2142-89DF-FB14295A523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4704CE6C-51DF-C744-BA5D-7C0F35AA553C}"/>
              </a:ext>
            </a:extLst>
          </p:cNvPr>
          <p:cNvSpPr>
            <a:spLocks noGrp="1"/>
          </p:cNvSpPr>
          <p:nvPr>
            <p:ph idx="1"/>
          </p:nvPr>
        </p:nvSpPr>
        <p:spPr>
          <a:xfrm>
            <a:off x="4303643" y="2666999"/>
            <a:ext cx="7046844" cy="3415749"/>
          </a:xfrm>
        </p:spPr>
        <p:txBody>
          <a:bodyPr>
            <a:normAutofit fontScale="92500" lnSpcReduction="10000"/>
          </a:bodyPr>
          <a:lstStyle/>
          <a:p>
            <a:r>
              <a:rPr lang="en-US" b="1" dirty="0">
                <a:effectLst/>
              </a:rPr>
              <a:t>Hometown: </a:t>
            </a:r>
            <a:r>
              <a:rPr lang="en-US" dirty="0">
                <a:effectLst/>
              </a:rPr>
              <a:t>Batavia,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Accounting and Finance</a:t>
            </a:r>
            <a:br>
              <a:rPr lang="en-US" dirty="0">
                <a:effectLst/>
              </a:rPr>
            </a:br>
            <a:endParaRPr lang="en-US" b="1" dirty="0">
              <a:effectLst/>
            </a:endParaRPr>
          </a:p>
          <a:p>
            <a:r>
              <a:rPr lang="en-US" b="1" dirty="0">
                <a:effectLst/>
              </a:rPr>
              <a:t>Post Collegiate Plans: </a:t>
            </a:r>
            <a:r>
              <a:rPr lang="en-US" dirty="0">
                <a:effectLst/>
              </a:rPr>
              <a:t>After college, I have a job lined up at Porte Brown, a public accounting firm. I plan to begin studying for my CPA once I graduate. A few of my goals are to gain good experience, figure out what I enjoy doing in my field, and move my way up in a company as my career progresses.</a:t>
            </a:r>
          </a:p>
          <a:p>
            <a:endParaRPr lang="en-US" dirty="0"/>
          </a:p>
        </p:txBody>
      </p:sp>
    </p:spTree>
    <p:extLst>
      <p:ext uri="{BB962C8B-B14F-4D97-AF65-F5344CB8AC3E}">
        <p14:creationId xmlns:p14="http://schemas.microsoft.com/office/powerpoint/2010/main" val="201154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6BE7-D0F9-154D-9DDB-B58922B315E1}"/>
              </a:ext>
            </a:extLst>
          </p:cNvPr>
          <p:cNvSpPr>
            <a:spLocks noGrp="1"/>
          </p:cNvSpPr>
          <p:nvPr>
            <p:ph type="title"/>
          </p:nvPr>
        </p:nvSpPr>
        <p:spPr>
          <a:xfrm>
            <a:off x="1141413" y="609600"/>
            <a:ext cx="6842381" cy="1905000"/>
          </a:xfrm>
        </p:spPr>
        <p:txBody>
          <a:bodyPr>
            <a:normAutofit/>
          </a:bodyPr>
          <a:lstStyle/>
          <a:p>
            <a:r>
              <a:rPr lang="en-US" dirty="0"/>
              <a:t>Courtney </a:t>
            </a:r>
            <a:r>
              <a:rPr lang="en-US" dirty="0" err="1"/>
              <a:t>o’donnell</a:t>
            </a:r>
            <a:endParaRPr lang="en-US" dirty="0"/>
          </a:p>
        </p:txBody>
      </p:sp>
      <p:sp>
        <p:nvSpPr>
          <p:cNvPr id="3" name="Content Placeholder 2">
            <a:extLst>
              <a:ext uri="{FF2B5EF4-FFF2-40B4-BE49-F238E27FC236}">
                <a16:creationId xmlns:a16="http://schemas.microsoft.com/office/drawing/2014/main" id="{DB281A49-8831-7C4D-AB4D-A923A391A071}"/>
              </a:ext>
            </a:extLst>
          </p:cNvPr>
          <p:cNvSpPr>
            <a:spLocks noGrp="1"/>
          </p:cNvSpPr>
          <p:nvPr>
            <p:ph idx="1"/>
          </p:nvPr>
        </p:nvSpPr>
        <p:spPr>
          <a:xfrm>
            <a:off x="1141413" y="2666999"/>
            <a:ext cx="6930871" cy="3124201"/>
          </a:xfrm>
        </p:spPr>
        <p:txBody>
          <a:bodyPr>
            <a:normAutofit fontScale="85000" lnSpcReduction="20000"/>
          </a:bodyPr>
          <a:lstStyle/>
          <a:p>
            <a:r>
              <a:rPr lang="en-US" b="1" dirty="0">
                <a:effectLst/>
              </a:rPr>
              <a:t>Hometown: </a:t>
            </a:r>
            <a:r>
              <a:rPr lang="en-US" dirty="0">
                <a:effectLst/>
              </a:rPr>
              <a:t>New Lenox, </a:t>
            </a:r>
            <a:r>
              <a:rPr lang="en-US" dirty="0" smtClean="0">
                <a:effectLst/>
              </a:rPr>
              <a:t>Illinois</a:t>
            </a:r>
            <a:endParaRPr lang="en-US" dirty="0">
              <a:effectLst/>
            </a:endParaRPr>
          </a:p>
          <a:p>
            <a:endParaRPr lang="en-US" dirty="0">
              <a:effectLst/>
            </a:endParaRPr>
          </a:p>
          <a:p>
            <a:r>
              <a:rPr lang="en-US" b="1" dirty="0">
                <a:effectLst/>
              </a:rPr>
              <a:t>Academic Majors:  </a:t>
            </a:r>
            <a:r>
              <a:rPr lang="en-US" dirty="0">
                <a:effectLst/>
              </a:rPr>
              <a:t>Biochemistry and Psychology</a:t>
            </a:r>
          </a:p>
          <a:p>
            <a:pPr lvl="1"/>
            <a:r>
              <a:rPr lang="en-US" b="1" dirty="0">
                <a:effectLst/>
              </a:rPr>
              <a:t>Minors: </a:t>
            </a:r>
            <a:r>
              <a:rPr lang="en-US" dirty="0">
                <a:effectLst/>
              </a:rPr>
              <a:t>Spanish and Religious Studies</a:t>
            </a:r>
          </a:p>
          <a:p>
            <a:endParaRPr lang="en-US" dirty="0">
              <a:effectLst/>
            </a:endParaRPr>
          </a:p>
          <a:p>
            <a:r>
              <a:rPr lang="en-US" b="1" dirty="0">
                <a:effectLst/>
              </a:rPr>
              <a:t>Post-Collegiate Plans: </a:t>
            </a:r>
            <a:r>
              <a:rPr lang="en-US" dirty="0">
                <a:effectLst/>
              </a:rPr>
              <a:t>After I graduate, I plan to accept a Graduate Assistant Position in the Office of Student Affairs at Elmhurst University and obtain my MBA in Health Care Administration. During that year, I will also be applying to medical schools in the Midwest. From there, my goal is to become an anesthesiologist or dermatologist.</a:t>
            </a:r>
          </a:p>
          <a:p>
            <a:endParaRPr lang="en-US" dirty="0"/>
          </a:p>
        </p:txBody>
      </p:sp>
      <p:pic>
        <p:nvPicPr>
          <p:cNvPr id="4" name="Picture 3">
            <a:extLst>
              <a:ext uri="{FF2B5EF4-FFF2-40B4-BE49-F238E27FC236}">
                <a16:creationId xmlns:a16="http://schemas.microsoft.com/office/drawing/2014/main" id="{9C92DA8C-100D-9846-91A0-E7D9F095147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47208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0D798729-BB1A-A042-A4C3-72958DEFE35A}"/>
              </a:ext>
            </a:extLst>
          </p:cNvPr>
          <p:cNvPicPr>
            <a:picLocks noChangeAspect="1"/>
          </p:cNvPicPr>
          <p:nvPr/>
        </p:nvPicPr>
        <p:blipFill>
          <a:blip r:embed="rId3"/>
          <a:stretch>
            <a:fillRect/>
          </a:stretch>
        </p:blipFill>
        <p:spPr>
          <a:xfrm>
            <a:off x="4444354" y="640080"/>
            <a:ext cx="3298669"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itle 1">
            <a:extLst>
              <a:ext uri="{FF2B5EF4-FFF2-40B4-BE49-F238E27FC236}">
                <a16:creationId xmlns:a16="http://schemas.microsoft.com/office/drawing/2014/main" id="{DBAA4E0D-4D33-F543-80C9-31E46187B609}"/>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Illinois Wesleyan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2918237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DE26-C023-B243-8D5A-61281FC6FCD5}"/>
              </a:ext>
            </a:extLst>
          </p:cNvPr>
          <p:cNvSpPr>
            <a:spLocks noGrp="1"/>
          </p:cNvSpPr>
          <p:nvPr>
            <p:ph type="title"/>
          </p:nvPr>
        </p:nvSpPr>
        <p:spPr>
          <a:xfrm>
            <a:off x="1141413" y="609600"/>
            <a:ext cx="6842381" cy="1905000"/>
          </a:xfrm>
        </p:spPr>
        <p:txBody>
          <a:bodyPr>
            <a:normAutofit/>
          </a:bodyPr>
          <a:lstStyle/>
          <a:p>
            <a:r>
              <a:rPr lang="en-US" dirty="0"/>
              <a:t>Jack </a:t>
            </a:r>
            <a:r>
              <a:rPr lang="en-US" dirty="0" err="1"/>
              <a:t>jelen</a:t>
            </a:r>
            <a:endParaRPr lang="en-US" dirty="0"/>
          </a:p>
        </p:txBody>
      </p:sp>
      <p:sp>
        <p:nvSpPr>
          <p:cNvPr id="3" name="Content Placeholder 2">
            <a:extLst>
              <a:ext uri="{FF2B5EF4-FFF2-40B4-BE49-F238E27FC236}">
                <a16:creationId xmlns:a16="http://schemas.microsoft.com/office/drawing/2014/main" id="{F7D6F379-1145-3D49-8FBD-D0ABB14B5206}"/>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a:effectLst/>
              </a:rPr>
              <a:t>Bay Village, Ohio</a:t>
            </a:r>
          </a:p>
          <a:p>
            <a:endParaRPr lang="en-US" dirty="0">
              <a:effectLst/>
            </a:endParaRPr>
          </a:p>
          <a:p>
            <a:r>
              <a:rPr lang="en-US" b="1" dirty="0">
                <a:effectLst/>
              </a:rPr>
              <a:t>Academic Major: </a:t>
            </a:r>
            <a:r>
              <a:rPr lang="en-US" dirty="0">
                <a:effectLst/>
              </a:rPr>
              <a:t>Environmental Studies</a:t>
            </a:r>
          </a:p>
          <a:p>
            <a:endParaRPr lang="en-US" dirty="0">
              <a:effectLst/>
            </a:endParaRPr>
          </a:p>
          <a:p>
            <a:r>
              <a:rPr lang="en-US" b="1" dirty="0">
                <a:effectLst/>
              </a:rPr>
              <a:t>Post-Collegiate Plans:</a:t>
            </a:r>
            <a:r>
              <a:rPr lang="en-US" dirty="0">
                <a:effectLst/>
              </a:rPr>
              <a:t> Still </a:t>
            </a:r>
            <a:r>
              <a:rPr lang="en-US" dirty="0" smtClean="0">
                <a:effectLst/>
              </a:rPr>
              <a:t>trying to </a:t>
            </a:r>
            <a:r>
              <a:rPr lang="en-US" dirty="0">
                <a:effectLst/>
              </a:rPr>
              <a:t>figure it out. </a:t>
            </a:r>
          </a:p>
          <a:p>
            <a:endParaRPr lang="en-US" dirty="0"/>
          </a:p>
        </p:txBody>
      </p:sp>
      <p:pic>
        <p:nvPicPr>
          <p:cNvPr id="4" name="Picture 3" descr="A person in a yellow shirt&#10;&#10;Description automatically generated with low confidence">
            <a:extLst>
              <a:ext uri="{FF2B5EF4-FFF2-40B4-BE49-F238E27FC236}">
                <a16:creationId xmlns:a16="http://schemas.microsoft.com/office/drawing/2014/main" id="{20EA9000-CC6C-7449-A557-F7DEC96FDF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82727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72FF5-2FD3-FA44-8DB6-6B92CBBB2A12}"/>
              </a:ext>
            </a:extLst>
          </p:cNvPr>
          <p:cNvSpPr>
            <a:spLocks noGrp="1"/>
          </p:cNvSpPr>
          <p:nvPr>
            <p:ph type="title"/>
          </p:nvPr>
        </p:nvSpPr>
        <p:spPr>
          <a:xfrm>
            <a:off x="4303643" y="609600"/>
            <a:ext cx="6743767" cy="1905000"/>
          </a:xfrm>
        </p:spPr>
        <p:txBody>
          <a:bodyPr>
            <a:normAutofit/>
          </a:bodyPr>
          <a:lstStyle/>
          <a:p>
            <a:r>
              <a:rPr lang="en-US" dirty="0"/>
              <a:t>Colin </a:t>
            </a:r>
            <a:r>
              <a:rPr lang="en-US" dirty="0" err="1"/>
              <a:t>cheaney</a:t>
            </a:r>
            <a:endParaRPr lang="en-US" dirty="0"/>
          </a:p>
        </p:txBody>
      </p:sp>
      <p:pic>
        <p:nvPicPr>
          <p:cNvPr id="4" name="Picture 3">
            <a:extLst>
              <a:ext uri="{FF2B5EF4-FFF2-40B4-BE49-F238E27FC236}">
                <a16:creationId xmlns:a16="http://schemas.microsoft.com/office/drawing/2014/main" id="{CD0EA85C-D937-C74A-9C3C-5598801419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38263041-0EAA-AC43-8CC3-24D34DC996D9}"/>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Batavia,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Mathematics</a:t>
            </a:r>
          </a:p>
          <a:p>
            <a:endParaRPr lang="en-US" dirty="0">
              <a:effectLst/>
            </a:endParaRPr>
          </a:p>
          <a:p>
            <a:r>
              <a:rPr lang="en-US" b="1" dirty="0">
                <a:effectLst/>
              </a:rPr>
              <a:t>Post-Collegiate Plans</a:t>
            </a:r>
            <a:r>
              <a:rPr lang="en-US" dirty="0">
                <a:effectLst/>
              </a:rPr>
              <a:t>: Work as a Performance Analyst at Marquette Associates in Chicago, IL. </a:t>
            </a:r>
          </a:p>
          <a:p>
            <a:endParaRPr lang="en-US" dirty="0"/>
          </a:p>
        </p:txBody>
      </p:sp>
    </p:spTree>
    <p:extLst>
      <p:ext uri="{BB962C8B-B14F-4D97-AF65-F5344CB8AC3E}">
        <p14:creationId xmlns:p14="http://schemas.microsoft.com/office/powerpoint/2010/main" val="413474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B1F1-0CAD-EE4E-A01A-D0DFEA660F35}"/>
              </a:ext>
            </a:extLst>
          </p:cNvPr>
          <p:cNvSpPr>
            <a:spLocks noGrp="1"/>
          </p:cNvSpPr>
          <p:nvPr>
            <p:ph type="title"/>
          </p:nvPr>
        </p:nvSpPr>
        <p:spPr>
          <a:xfrm>
            <a:off x="1141413" y="609600"/>
            <a:ext cx="6842381" cy="1905000"/>
          </a:xfrm>
        </p:spPr>
        <p:txBody>
          <a:bodyPr>
            <a:normAutofit/>
          </a:bodyPr>
          <a:lstStyle/>
          <a:p>
            <a:r>
              <a:rPr lang="en-US" dirty="0"/>
              <a:t>Doug </a:t>
            </a:r>
            <a:r>
              <a:rPr lang="en-US" dirty="0" err="1"/>
              <a:t>wallen</a:t>
            </a:r>
            <a:endParaRPr lang="en-US" dirty="0"/>
          </a:p>
        </p:txBody>
      </p:sp>
      <p:sp>
        <p:nvSpPr>
          <p:cNvPr id="3" name="Content Placeholder 2">
            <a:extLst>
              <a:ext uri="{FF2B5EF4-FFF2-40B4-BE49-F238E27FC236}">
                <a16:creationId xmlns:a16="http://schemas.microsoft.com/office/drawing/2014/main" id="{C5468972-9F01-B348-86DB-96A6FD0CDCFA}"/>
              </a:ext>
            </a:extLst>
          </p:cNvPr>
          <p:cNvSpPr>
            <a:spLocks noGrp="1"/>
          </p:cNvSpPr>
          <p:nvPr>
            <p:ph idx="1"/>
          </p:nvPr>
        </p:nvSpPr>
        <p:spPr>
          <a:xfrm>
            <a:off x="1141413" y="2666999"/>
            <a:ext cx="6930871" cy="3124201"/>
          </a:xfrm>
        </p:spPr>
        <p:txBody>
          <a:bodyPr>
            <a:normAutofit fontScale="92500" lnSpcReduction="10000"/>
          </a:bodyPr>
          <a:lstStyle/>
          <a:p>
            <a:r>
              <a:rPr lang="en-US" b="1" dirty="0">
                <a:effectLst/>
              </a:rPr>
              <a:t>Hometown: </a:t>
            </a:r>
            <a:r>
              <a:rPr lang="en-US" dirty="0">
                <a:effectLst/>
              </a:rPr>
              <a:t>Champaign, Illinois</a:t>
            </a:r>
          </a:p>
          <a:p>
            <a:endParaRPr lang="en-US" dirty="0">
              <a:effectLst/>
            </a:endParaRPr>
          </a:p>
          <a:p>
            <a:r>
              <a:rPr lang="en-US" b="1" dirty="0">
                <a:effectLst/>
              </a:rPr>
              <a:t>Academic Major: </a:t>
            </a:r>
            <a:r>
              <a:rPr lang="en-US" dirty="0">
                <a:effectLst/>
              </a:rPr>
              <a:t>Business Marketing</a:t>
            </a:r>
          </a:p>
          <a:p>
            <a:endParaRPr lang="en-US" dirty="0">
              <a:effectLst/>
            </a:endParaRPr>
          </a:p>
          <a:p>
            <a:r>
              <a:rPr lang="en-US" b="1" dirty="0">
                <a:effectLst/>
              </a:rPr>
              <a:t>Post-Collegiate Plans: </a:t>
            </a:r>
            <a:r>
              <a:rPr lang="en-US" dirty="0">
                <a:effectLst/>
              </a:rPr>
              <a:t>My post collegiate plans are to attend the University of Illinois while working toward obtaining my masters degree in the field of Labor and employment relations. This is a 3 semester program and will start in fall of 2021.</a:t>
            </a:r>
          </a:p>
          <a:p>
            <a:endParaRPr lang="en-US" dirty="0"/>
          </a:p>
        </p:txBody>
      </p:sp>
      <p:pic>
        <p:nvPicPr>
          <p:cNvPr id="4" name="Picture 3">
            <a:extLst>
              <a:ext uri="{FF2B5EF4-FFF2-40B4-BE49-F238E27FC236}">
                <a16:creationId xmlns:a16="http://schemas.microsoft.com/office/drawing/2014/main" id="{AC78869B-5977-2F43-8E97-86DB004B637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4247210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BBBE-E363-8648-B9F2-F839A4EBE7AC}"/>
              </a:ext>
            </a:extLst>
          </p:cNvPr>
          <p:cNvSpPr>
            <a:spLocks noGrp="1"/>
          </p:cNvSpPr>
          <p:nvPr>
            <p:ph type="title"/>
          </p:nvPr>
        </p:nvSpPr>
        <p:spPr>
          <a:xfrm>
            <a:off x="1141413" y="609600"/>
            <a:ext cx="6842381" cy="1905000"/>
          </a:xfrm>
        </p:spPr>
        <p:txBody>
          <a:bodyPr>
            <a:normAutofit/>
          </a:bodyPr>
          <a:lstStyle/>
          <a:p>
            <a:r>
              <a:rPr lang="en-US" dirty="0"/>
              <a:t>Charlie </a:t>
            </a:r>
            <a:r>
              <a:rPr lang="en-US" dirty="0" err="1"/>
              <a:t>bair</a:t>
            </a:r>
            <a:endParaRPr lang="en-US" dirty="0"/>
          </a:p>
        </p:txBody>
      </p:sp>
      <p:sp>
        <p:nvSpPr>
          <p:cNvPr id="3" name="Content Placeholder 2">
            <a:extLst>
              <a:ext uri="{FF2B5EF4-FFF2-40B4-BE49-F238E27FC236}">
                <a16:creationId xmlns:a16="http://schemas.microsoft.com/office/drawing/2014/main" id="{FB152CE7-A2B9-9F46-BEAA-C7BF6EE1358C}"/>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smtClean="0">
                <a:effectLst/>
              </a:rPr>
              <a:t>Glen Ellyn, </a:t>
            </a:r>
            <a:r>
              <a:rPr lang="en-US" dirty="0">
                <a:effectLst/>
              </a:rPr>
              <a:t>Illinois </a:t>
            </a:r>
          </a:p>
          <a:p>
            <a:endParaRPr lang="en-US" dirty="0">
              <a:effectLst/>
            </a:endParaRPr>
          </a:p>
          <a:p>
            <a:r>
              <a:rPr lang="en-US" b="1" dirty="0">
                <a:effectLst/>
              </a:rPr>
              <a:t>Academic Major: </a:t>
            </a:r>
            <a:r>
              <a:rPr lang="en-US" dirty="0" smtClean="0">
                <a:effectLst/>
              </a:rPr>
              <a:t>Finance</a:t>
            </a:r>
            <a:endParaRPr lang="en-US" dirty="0">
              <a:effectLst/>
            </a:endParaRPr>
          </a:p>
          <a:p>
            <a:endParaRPr lang="en-US" dirty="0">
              <a:effectLst/>
            </a:endParaRPr>
          </a:p>
          <a:p>
            <a:r>
              <a:rPr lang="en-US" b="1" dirty="0">
                <a:effectLst/>
              </a:rPr>
              <a:t>Post-Collegiate Plans: </a:t>
            </a:r>
            <a:r>
              <a:rPr lang="en-US" dirty="0" smtClean="0">
                <a:effectLst/>
              </a:rPr>
              <a:t>I am hoping to get into sales. I am still deciding between a few different insurance companies.</a:t>
            </a:r>
            <a:endParaRPr lang="en-US" dirty="0"/>
          </a:p>
        </p:txBody>
      </p:sp>
      <p:pic>
        <p:nvPicPr>
          <p:cNvPr id="4" name="Picture 3">
            <a:extLst>
              <a:ext uri="{FF2B5EF4-FFF2-40B4-BE49-F238E27FC236}">
                <a16:creationId xmlns:a16="http://schemas.microsoft.com/office/drawing/2014/main" id="{C2E93EA7-2293-FC40-819F-FBDDC3469EA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1452462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5492-E630-484D-BF04-AA3AB0A396EB}"/>
              </a:ext>
            </a:extLst>
          </p:cNvPr>
          <p:cNvSpPr>
            <a:spLocks noGrp="1"/>
          </p:cNvSpPr>
          <p:nvPr>
            <p:ph type="title"/>
          </p:nvPr>
        </p:nvSpPr>
        <p:spPr>
          <a:xfrm>
            <a:off x="4303643" y="609600"/>
            <a:ext cx="6743767" cy="1905000"/>
          </a:xfrm>
        </p:spPr>
        <p:txBody>
          <a:bodyPr>
            <a:normAutofit/>
          </a:bodyPr>
          <a:lstStyle/>
          <a:p>
            <a:r>
              <a:rPr lang="en-US" dirty="0"/>
              <a:t>Grant </a:t>
            </a:r>
            <a:r>
              <a:rPr lang="en-US" dirty="0" err="1"/>
              <a:t>wolfe</a:t>
            </a:r>
            <a:endParaRPr lang="en-US" dirty="0"/>
          </a:p>
        </p:txBody>
      </p:sp>
      <p:pic>
        <p:nvPicPr>
          <p:cNvPr id="4" name="Picture 3">
            <a:extLst>
              <a:ext uri="{FF2B5EF4-FFF2-40B4-BE49-F238E27FC236}">
                <a16:creationId xmlns:a16="http://schemas.microsoft.com/office/drawing/2014/main" id="{904EFF30-D591-4747-A2AC-B39076CF7E7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DE42B638-9DEF-E144-8153-4422CC2BE2EC}"/>
              </a:ext>
            </a:extLst>
          </p:cNvPr>
          <p:cNvSpPr>
            <a:spLocks noGrp="1"/>
          </p:cNvSpPr>
          <p:nvPr>
            <p:ph idx="1"/>
          </p:nvPr>
        </p:nvSpPr>
        <p:spPr>
          <a:xfrm>
            <a:off x="4303643" y="2011679"/>
            <a:ext cx="7046844" cy="3415749"/>
          </a:xfrm>
        </p:spPr>
        <p:txBody>
          <a:bodyPr>
            <a:normAutofit/>
          </a:bodyPr>
          <a:lstStyle/>
          <a:p>
            <a:r>
              <a:rPr lang="en-US" b="1" dirty="0">
                <a:effectLst/>
              </a:rPr>
              <a:t>Hometown: </a:t>
            </a:r>
            <a:r>
              <a:rPr lang="en-US" dirty="0" smtClean="0">
                <a:effectLst/>
              </a:rPr>
              <a:t>Effingham, Illinois</a:t>
            </a:r>
            <a:r>
              <a:rPr lang="en-US" dirty="0">
                <a:effectLst/>
              </a:rPr>
              <a:t> </a:t>
            </a:r>
          </a:p>
          <a:p>
            <a:endParaRPr lang="en-US" dirty="0">
              <a:effectLst/>
            </a:endParaRPr>
          </a:p>
          <a:p>
            <a:r>
              <a:rPr lang="en-US" b="1" dirty="0">
                <a:effectLst/>
              </a:rPr>
              <a:t>Academic Major: </a:t>
            </a:r>
            <a:r>
              <a:rPr lang="en-US" dirty="0" smtClean="0">
                <a:effectLst/>
              </a:rPr>
              <a:t>Finance</a:t>
            </a:r>
            <a:endParaRPr lang="en-US" dirty="0">
              <a:effectLst/>
            </a:endParaRPr>
          </a:p>
          <a:p>
            <a:endParaRPr lang="en-US" dirty="0">
              <a:effectLst/>
            </a:endParaRPr>
          </a:p>
        </p:txBody>
      </p:sp>
    </p:spTree>
    <p:extLst>
      <p:ext uri="{BB962C8B-B14F-4D97-AF65-F5344CB8AC3E}">
        <p14:creationId xmlns:p14="http://schemas.microsoft.com/office/powerpoint/2010/main" val="3924256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0D798729-BB1A-A042-A4C3-72958DEFE35A}"/>
              </a:ext>
            </a:extLst>
          </p:cNvPr>
          <p:cNvPicPr>
            <a:picLocks noChangeAspect="1"/>
          </p:cNvPicPr>
          <p:nvPr/>
        </p:nvPicPr>
        <p:blipFill>
          <a:blip r:embed="rId2"/>
          <a:stretch>
            <a:fillRect/>
          </a:stretch>
        </p:blipFill>
        <p:spPr>
          <a:xfrm>
            <a:off x="4444354" y="640080"/>
            <a:ext cx="3298669"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itle 1">
            <a:extLst>
              <a:ext uri="{FF2B5EF4-FFF2-40B4-BE49-F238E27FC236}">
                <a16:creationId xmlns:a16="http://schemas.microsoft.com/office/drawing/2014/main" id="{DBAA4E0D-4D33-F543-80C9-31E46187B609}"/>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Illinois Wesleyan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3979104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A4C7-D2A9-C341-9BA1-AE9E6046AE2A}"/>
              </a:ext>
            </a:extLst>
          </p:cNvPr>
          <p:cNvSpPr>
            <a:spLocks noGrp="1"/>
          </p:cNvSpPr>
          <p:nvPr>
            <p:ph type="title"/>
          </p:nvPr>
        </p:nvSpPr>
        <p:spPr>
          <a:xfrm>
            <a:off x="4303643" y="609600"/>
            <a:ext cx="6743767" cy="1905000"/>
          </a:xfrm>
        </p:spPr>
        <p:txBody>
          <a:bodyPr>
            <a:normAutofit/>
          </a:bodyPr>
          <a:lstStyle/>
          <a:p>
            <a:r>
              <a:rPr lang="en-US" dirty="0"/>
              <a:t>Riley </a:t>
            </a:r>
            <a:r>
              <a:rPr lang="en-US" dirty="0" err="1"/>
              <a:t>brovelli</a:t>
            </a:r>
            <a:endParaRPr lang="en-US" dirty="0"/>
          </a:p>
        </p:txBody>
      </p:sp>
      <p:pic>
        <p:nvPicPr>
          <p:cNvPr id="4" name="Picture 3" descr="A person smiling for the camera&#10;&#10;Description automatically generated with medium confidence">
            <a:extLst>
              <a:ext uri="{FF2B5EF4-FFF2-40B4-BE49-F238E27FC236}">
                <a16:creationId xmlns:a16="http://schemas.microsoft.com/office/drawing/2014/main" id="{C6A6E4BF-5C33-8C4B-9CEA-A44C8D71CC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46DF17D5-A694-7E49-AC52-41E4279D3564}"/>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Oglesby, </a:t>
            </a:r>
            <a:r>
              <a:rPr lang="en-US" dirty="0" smtClean="0">
                <a:effectLst/>
              </a:rPr>
              <a:t>Illinois</a:t>
            </a:r>
            <a:endParaRPr lang="en-US" dirty="0">
              <a:effectLst/>
            </a:endParaRPr>
          </a:p>
          <a:p>
            <a:pPr marL="0" indent="0">
              <a:buNone/>
            </a:pPr>
            <a:endParaRPr lang="en-US" dirty="0">
              <a:effectLst/>
            </a:endParaRPr>
          </a:p>
          <a:p>
            <a:r>
              <a:rPr lang="en-US" b="1" dirty="0">
                <a:effectLst/>
              </a:rPr>
              <a:t>Academic Major: </a:t>
            </a:r>
            <a:r>
              <a:rPr lang="en-US" dirty="0">
                <a:effectLst/>
              </a:rPr>
              <a:t>Nursing</a:t>
            </a:r>
          </a:p>
          <a:p>
            <a:pPr marL="0" indent="0">
              <a:buNone/>
            </a:pPr>
            <a:endParaRPr lang="en-US" dirty="0">
              <a:effectLst/>
            </a:endParaRPr>
          </a:p>
          <a:p>
            <a:r>
              <a:rPr lang="en-US" b="1" dirty="0">
                <a:effectLst/>
              </a:rPr>
              <a:t>Post-Collegiate Plans: </a:t>
            </a:r>
            <a:r>
              <a:rPr lang="en-US" dirty="0">
                <a:effectLst/>
              </a:rPr>
              <a:t>I plan on pursuing a career in Obstetrics as a Labor and Delivery nurse. In the future, I want to return to graduate school to further my nursing education and practice. </a:t>
            </a:r>
          </a:p>
          <a:p>
            <a:endParaRPr lang="en-US" dirty="0"/>
          </a:p>
        </p:txBody>
      </p:sp>
    </p:spTree>
    <p:extLst>
      <p:ext uri="{BB962C8B-B14F-4D97-AF65-F5344CB8AC3E}">
        <p14:creationId xmlns:p14="http://schemas.microsoft.com/office/powerpoint/2010/main" val="429639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09A9-D3B5-B44D-A5C5-4ACC0C68DE9B}"/>
              </a:ext>
            </a:extLst>
          </p:cNvPr>
          <p:cNvSpPr>
            <a:spLocks noGrp="1"/>
          </p:cNvSpPr>
          <p:nvPr>
            <p:ph type="title"/>
          </p:nvPr>
        </p:nvSpPr>
        <p:spPr>
          <a:xfrm>
            <a:off x="1141413" y="609600"/>
            <a:ext cx="6842381" cy="1905000"/>
          </a:xfrm>
        </p:spPr>
        <p:txBody>
          <a:bodyPr>
            <a:normAutofit/>
          </a:bodyPr>
          <a:lstStyle/>
          <a:p>
            <a:r>
              <a:rPr lang="en-US" dirty="0"/>
              <a:t>Anna </a:t>
            </a:r>
            <a:r>
              <a:rPr lang="en-US" dirty="0" err="1"/>
              <a:t>lowis</a:t>
            </a:r>
            <a:endParaRPr lang="en-US" dirty="0"/>
          </a:p>
        </p:txBody>
      </p:sp>
      <p:sp>
        <p:nvSpPr>
          <p:cNvPr id="3" name="Content Placeholder 2">
            <a:extLst>
              <a:ext uri="{FF2B5EF4-FFF2-40B4-BE49-F238E27FC236}">
                <a16:creationId xmlns:a16="http://schemas.microsoft.com/office/drawing/2014/main" id="{08C8449F-CF9A-9C4D-92C1-704CE1893D64}"/>
              </a:ext>
            </a:extLst>
          </p:cNvPr>
          <p:cNvSpPr>
            <a:spLocks noGrp="1"/>
          </p:cNvSpPr>
          <p:nvPr>
            <p:ph idx="1"/>
          </p:nvPr>
        </p:nvSpPr>
        <p:spPr>
          <a:xfrm>
            <a:off x="1141413" y="2666999"/>
            <a:ext cx="6930871" cy="3124201"/>
          </a:xfrm>
        </p:spPr>
        <p:txBody>
          <a:bodyPr>
            <a:normAutofit fontScale="92500" lnSpcReduction="20000"/>
          </a:bodyPr>
          <a:lstStyle/>
          <a:p>
            <a:r>
              <a:rPr lang="en-US" b="1" dirty="0">
                <a:effectLst/>
              </a:rPr>
              <a:t>Hometown: </a:t>
            </a:r>
            <a:r>
              <a:rPr lang="en-US" dirty="0">
                <a:effectLst/>
              </a:rPr>
              <a:t>Springfield,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Nursing</a:t>
            </a:r>
          </a:p>
          <a:p>
            <a:pPr lvl="1"/>
            <a:r>
              <a:rPr lang="en-US" b="1" dirty="0">
                <a:effectLst/>
              </a:rPr>
              <a:t>minor: </a:t>
            </a:r>
            <a:r>
              <a:rPr lang="en-US" dirty="0">
                <a:effectLst/>
              </a:rPr>
              <a:t>Health</a:t>
            </a:r>
          </a:p>
          <a:p>
            <a:endParaRPr lang="en-US" dirty="0">
              <a:effectLst/>
            </a:endParaRPr>
          </a:p>
          <a:p>
            <a:r>
              <a:rPr lang="en-US" b="1" dirty="0">
                <a:effectLst/>
              </a:rPr>
              <a:t>Post-Collegiate Plans: </a:t>
            </a:r>
            <a:r>
              <a:rPr lang="en-US" dirty="0">
                <a:effectLst/>
              </a:rPr>
              <a:t>I plan to work as a registered nurse in an intensive care unit or emergency department with an end goal of becoming a certified registered nurse anesthetist. </a:t>
            </a:r>
          </a:p>
          <a:p>
            <a:endParaRPr lang="en-US" dirty="0"/>
          </a:p>
        </p:txBody>
      </p:sp>
      <p:pic>
        <p:nvPicPr>
          <p:cNvPr id="4" name="Picture 3">
            <a:extLst>
              <a:ext uri="{FF2B5EF4-FFF2-40B4-BE49-F238E27FC236}">
                <a16:creationId xmlns:a16="http://schemas.microsoft.com/office/drawing/2014/main" id="{FBC503A3-40E4-4048-8261-E3FC68D61D7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1612539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C655-EE41-1644-9FC4-B2D1DC0DE592}"/>
              </a:ext>
            </a:extLst>
          </p:cNvPr>
          <p:cNvSpPr>
            <a:spLocks noGrp="1"/>
          </p:cNvSpPr>
          <p:nvPr>
            <p:ph type="title"/>
          </p:nvPr>
        </p:nvSpPr>
        <p:spPr>
          <a:xfrm>
            <a:off x="4303643" y="609600"/>
            <a:ext cx="6743767" cy="1905000"/>
          </a:xfrm>
        </p:spPr>
        <p:txBody>
          <a:bodyPr>
            <a:normAutofit/>
          </a:bodyPr>
          <a:lstStyle/>
          <a:p>
            <a:r>
              <a:rPr lang="en-US" dirty="0"/>
              <a:t>Samantha </a:t>
            </a:r>
            <a:r>
              <a:rPr lang="en-US" dirty="0" err="1"/>
              <a:t>munroe</a:t>
            </a:r>
            <a:endParaRPr lang="en-US" dirty="0"/>
          </a:p>
        </p:txBody>
      </p:sp>
      <p:pic>
        <p:nvPicPr>
          <p:cNvPr id="4" name="Picture 3">
            <a:extLst>
              <a:ext uri="{FF2B5EF4-FFF2-40B4-BE49-F238E27FC236}">
                <a16:creationId xmlns:a16="http://schemas.microsoft.com/office/drawing/2014/main" id="{019AB56E-9674-E14F-96FD-010977976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5D467EA9-B7E6-E34B-8FDB-C8F7D0BBAC6A}"/>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St. Charles, </a:t>
            </a:r>
            <a:r>
              <a:rPr lang="en-US" dirty="0" smtClean="0">
                <a:effectLst/>
              </a:rPr>
              <a:t>Illinois</a:t>
            </a:r>
            <a:endParaRPr lang="en-US" dirty="0">
              <a:effectLst/>
            </a:endParaRPr>
          </a:p>
          <a:p>
            <a:pPr marL="0" indent="0">
              <a:buNone/>
            </a:pPr>
            <a:endParaRPr lang="en-US" dirty="0">
              <a:effectLst/>
            </a:endParaRPr>
          </a:p>
          <a:p>
            <a:r>
              <a:rPr lang="en-US" b="1" dirty="0">
                <a:effectLst/>
              </a:rPr>
              <a:t>Academic Major:</a:t>
            </a:r>
            <a:r>
              <a:rPr lang="en-US" dirty="0">
                <a:effectLst/>
              </a:rPr>
              <a:t> Elementary Education</a:t>
            </a:r>
            <a:br>
              <a:rPr lang="en-US" dirty="0">
                <a:effectLst/>
              </a:rPr>
            </a:br>
            <a:endParaRPr lang="en-US" dirty="0">
              <a:effectLst/>
            </a:endParaRPr>
          </a:p>
          <a:p>
            <a:r>
              <a:rPr lang="en-US" b="1" dirty="0">
                <a:effectLst/>
              </a:rPr>
              <a:t>Post-Collegiate Plans: </a:t>
            </a:r>
            <a:r>
              <a:rPr lang="en-US" dirty="0">
                <a:effectLst/>
              </a:rPr>
              <a:t>After college, I plan on landing a middle school teaching job near my hometown. In addition to this, I hope to find my way back to the court with a coaching position as well. </a:t>
            </a:r>
          </a:p>
          <a:p>
            <a:endParaRPr lang="en-US" dirty="0"/>
          </a:p>
        </p:txBody>
      </p:sp>
    </p:spTree>
    <p:extLst>
      <p:ext uri="{BB962C8B-B14F-4D97-AF65-F5344CB8AC3E}">
        <p14:creationId xmlns:p14="http://schemas.microsoft.com/office/powerpoint/2010/main" val="367347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CB1D-51C9-884F-BB4F-FA0647A33031}"/>
              </a:ext>
            </a:extLst>
          </p:cNvPr>
          <p:cNvSpPr>
            <a:spLocks noGrp="1"/>
          </p:cNvSpPr>
          <p:nvPr>
            <p:ph type="title"/>
          </p:nvPr>
        </p:nvSpPr>
        <p:spPr>
          <a:xfrm>
            <a:off x="1141413" y="609600"/>
            <a:ext cx="6842381" cy="1905000"/>
          </a:xfrm>
        </p:spPr>
        <p:txBody>
          <a:bodyPr>
            <a:normAutofit/>
          </a:bodyPr>
          <a:lstStyle/>
          <a:p>
            <a:r>
              <a:rPr lang="en-US" dirty="0"/>
              <a:t>Kendall </a:t>
            </a:r>
            <a:r>
              <a:rPr lang="en-US" dirty="0" err="1"/>
              <a:t>sosa</a:t>
            </a:r>
            <a:endParaRPr lang="en-US" dirty="0"/>
          </a:p>
        </p:txBody>
      </p:sp>
      <p:sp>
        <p:nvSpPr>
          <p:cNvPr id="3" name="Content Placeholder 2">
            <a:extLst>
              <a:ext uri="{FF2B5EF4-FFF2-40B4-BE49-F238E27FC236}">
                <a16:creationId xmlns:a16="http://schemas.microsoft.com/office/drawing/2014/main" id="{CFFFD0DC-372C-E64A-837F-4ED6C7A6E77D}"/>
              </a:ext>
            </a:extLst>
          </p:cNvPr>
          <p:cNvSpPr>
            <a:spLocks noGrp="1"/>
          </p:cNvSpPr>
          <p:nvPr>
            <p:ph idx="1"/>
          </p:nvPr>
        </p:nvSpPr>
        <p:spPr>
          <a:xfrm>
            <a:off x="1141413" y="2179319"/>
            <a:ext cx="6930871" cy="3124201"/>
          </a:xfrm>
        </p:spPr>
        <p:txBody>
          <a:bodyPr>
            <a:normAutofit/>
          </a:bodyPr>
          <a:lstStyle/>
          <a:p>
            <a:r>
              <a:rPr lang="en-US" b="1" dirty="0">
                <a:effectLst/>
              </a:rPr>
              <a:t>Hometown: </a:t>
            </a:r>
            <a:r>
              <a:rPr lang="en-US" dirty="0" smtClean="0">
                <a:effectLst/>
              </a:rPr>
              <a:t>Bloomington, Illinois</a:t>
            </a:r>
            <a:endParaRPr lang="en-US" dirty="0">
              <a:effectLst/>
            </a:endParaRPr>
          </a:p>
          <a:p>
            <a:endParaRPr lang="en-US" dirty="0">
              <a:effectLst/>
            </a:endParaRPr>
          </a:p>
          <a:p>
            <a:r>
              <a:rPr lang="en-US" b="1" dirty="0">
                <a:effectLst/>
              </a:rPr>
              <a:t>Academic Major: </a:t>
            </a:r>
            <a:r>
              <a:rPr lang="en-US" dirty="0">
                <a:effectLst/>
              </a:rPr>
              <a:t>Business </a:t>
            </a:r>
            <a:r>
              <a:rPr lang="en-US" dirty="0" smtClean="0">
                <a:effectLst/>
              </a:rPr>
              <a:t>Marketing/Graphic Design</a:t>
            </a:r>
            <a:endParaRPr lang="en-US" dirty="0">
              <a:effectLst/>
            </a:endParaRPr>
          </a:p>
          <a:p>
            <a:endParaRPr lang="en-US" dirty="0">
              <a:effectLst/>
            </a:endParaRPr>
          </a:p>
        </p:txBody>
      </p:sp>
      <p:pic>
        <p:nvPicPr>
          <p:cNvPr id="4" name="Picture 3">
            <a:extLst>
              <a:ext uri="{FF2B5EF4-FFF2-40B4-BE49-F238E27FC236}">
                <a16:creationId xmlns:a16="http://schemas.microsoft.com/office/drawing/2014/main" id="{E69F49FE-4232-9B47-9653-6DB812E526B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984599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79D88A-82F1-E846-87AC-D0CA4C5668D6}"/>
              </a:ext>
            </a:extLst>
          </p:cNvPr>
          <p:cNvPicPr>
            <a:picLocks noChangeAspect="1"/>
          </p:cNvPicPr>
          <p:nvPr/>
        </p:nvPicPr>
        <p:blipFill>
          <a:blip r:embed="rId2"/>
          <a:stretch>
            <a:fillRect/>
          </a:stretch>
        </p:blipFill>
        <p:spPr>
          <a:xfrm>
            <a:off x="773369" y="640080"/>
            <a:ext cx="10640638"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8" name="Title 1">
            <a:extLst>
              <a:ext uri="{FF2B5EF4-FFF2-40B4-BE49-F238E27FC236}">
                <a16:creationId xmlns:a16="http://schemas.microsoft.com/office/drawing/2014/main" id="{B753BA9D-909F-0A4C-B639-F2F0A45D3875}"/>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Millikin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3756274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0742BA-1C2C-AB40-847B-7506880DA433}"/>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Augustana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pic>
        <p:nvPicPr>
          <p:cNvPr id="6" name="Content Placeholder 4">
            <a:extLst>
              <a:ext uri="{FF2B5EF4-FFF2-40B4-BE49-F238E27FC236}">
                <a16:creationId xmlns:a16="http://schemas.microsoft.com/office/drawing/2014/main" id="{A8BCE0EF-6AE9-394E-AEB4-A9DCABC8E92F}"/>
              </a:ext>
            </a:extLst>
          </p:cNvPr>
          <p:cNvPicPr>
            <a:picLocks noGrp="1" noChangeAspect="1"/>
          </p:cNvPicPr>
          <p:nvPr>
            <p:ph idx="1"/>
          </p:nvPr>
        </p:nvPicPr>
        <p:blipFill>
          <a:blip r:embed="rId3"/>
          <a:stretch>
            <a:fillRect/>
          </a:stretch>
        </p:blipFill>
        <p:spPr>
          <a:xfrm>
            <a:off x="4578966" y="640080"/>
            <a:ext cx="3029445"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800350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EF42-8872-B941-BA75-99E38ADF1452}"/>
              </a:ext>
            </a:extLst>
          </p:cNvPr>
          <p:cNvSpPr>
            <a:spLocks noGrp="1"/>
          </p:cNvSpPr>
          <p:nvPr>
            <p:ph type="title"/>
          </p:nvPr>
        </p:nvSpPr>
        <p:spPr>
          <a:xfrm>
            <a:off x="1141413" y="609600"/>
            <a:ext cx="6842381" cy="1905000"/>
          </a:xfrm>
        </p:spPr>
        <p:txBody>
          <a:bodyPr>
            <a:normAutofit/>
          </a:bodyPr>
          <a:lstStyle/>
          <a:p>
            <a:r>
              <a:rPr lang="en-US" dirty="0"/>
              <a:t>Aubrey </a:t>
            </a:r>
            <a:r>
              <a:rPr lang="en-US" dirty="0" err="1"/>
              <a:t>magro</a:t>
            </a:r>
            <a:endParaRPr lang="en-US" dirty="0"/>
          </a:p>
        </p:txBody>
      </p:sp>
      <p:sp>
        <p:nvSpPr>
          <p:cNvPr id="3" name="Content Placeholder 2">
            <a:extLst>
              <a:ext uri="{FF2B5EF4-FFF2-40B4-BE49-F238E27FC236}">
                <a16:creationId xmlns:a16="http://schemas.microsoft.com/office/drawing/2014/main" id="{D4BDE2AF-0EB5-904C-9347-C4053B5682B6}"/>
              </a:ext>
            </a:extLst>
          </p:cNvPr>
          <p:cNvSpPr>
            <a:spLocks noGrp="1"/>
          </p:cNvSpPr>
          <p:nvPr>
            <p:ph idx="1"/>
          </p:nvPr>
        </p:nvSpPr>
        <p:spPr>
          <a:xfrm>
            <a:off x="1141413" y="2666999"/>
            <a:ext cx="6930871" cy="3124201"/>
          </a:xfrm>
        </p:spPr>
        <p:txBody>
          <a:bodyPr>
            <a:normAutofit lnSpcReduction="10000"/>
          </a:bodyPr>
          <a:lstStyle/>
          <a:p>
            <a:r>
              <a:rPr lang="en-US" b="1" dirty="0">
                <a:effectLst/>
              </a:rPr>
              <a:t>Hometown: </a:t>
            </a:r>
            <a:r>
              <a:rPr lang="en-US" dirty="0">
                <a:effectLst/>
              </a:rPr>
              <a:t>Rochester,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Criminal Justice BA, Business Administration MBA</a:t>
            </a:r>
          </a:p>
          <a:p>
            <a:endParaRPr lang="en-US" dirty="0">
              <a:effectLst/>
            </a:endParaRPr>
          </a:p>
          <a:p>
            <a:r>
              <a:rPr lang="en-US" b="1" dirty="0">
                <a:effectLst/>
              </a:rPr>
              <a:t>Post-Collegiate Plans: </a:t>
            </a:r>
            <a:r>
              <a:rPr lang="en-US" dirty="0">
                <a:effectLst/>
              </a:rPr>
              <a:t>Plans on moving to Louisville to work for Cincinnati Bell Technology Solutions as an account manager.</a:t>
            </a:r>
          </a:p>
          <a:p>
            <a:endParaRPr lang="en-US" dirty="0"/>
          </a:p>
        </p:txBody>
      </p:sp>
      <p:pic>
        <p:nvPicPr>
          <p:cNvPr id="4" name="Picture 3">
            <a:extLst>
              <a:ext uri="{FF2B5EF4-FFF2-40B4-BE49-F238E27FC236}">
                <a16:creationId xmlns:a16="http://schemas.microsoft.com/office/drawing/2014/main" id="{56417D76-4973-2A49-B747-B9ED63439042}"/>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046648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E388-D8C8-3144-959B-45D7D7BA1685}"/>
              </a:ext>
            </a:extLst>
          </p:cNvPr>
          <p:cNvSpPr>
            <a:spLocks noGrp="1"/>
          </p:cNvSpPr>
          <p:nvPr>
            <p:ph type="title"/>
          </p:nvPr>
        </p:nvSpPr>
        <p:spPr>
          <a:xfrm>
            <a:off x="4303643" y="609600"/>
            <a:ext cx="6743767" cy="1905000"/>
          </a:xfrm>
        </p:spPr>
        <p:txBody>
          <a:bodyPr>
            <a:normAutofit/>
          </a:bodyPr>
          <a:lstStyle/>
          <a:p>
            <a:r>
              <a:rPr lang="en-US" dirty="0"/>
              <a:t>Jordan </a:t>
            </a:r>
            <a:r>
              <a:rPr lang="en-US" dirty="0" err="1"/>
              <a:t>hildebrand</a:t>
            </a:r>
            <a:endParaRPr lang="en-US" dirty="0"/>
          </a:p>
        </p:txBody>
      </p:sp>
      <p:pic>
        <p:nvPicPr>
          <p:cNvPr id="4" name="Picture 3" descr="A person smiling for the camera&#10;&#10;Description automatically generated with medium confidence">
            <a:extLst>
              <a:ext uri="{FF2B5EF4-FFF2-40B4-BE49-F238E27FC236}">
                <a16:creationId xmlns:a16="http://schemas.microsoft.com/office/drawing/2014/main" id="{470E88FB-2A82-5D4E-9536-2D7EFE0B97D5}"/>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B17A593B-69A2-AD4D-90C2-01487C2118C5}"/>
              </a:ext>
            </a:extLst>
          </p:cNvPr>
          <p:cNvSpPr>
            <a:spLocks noGrp="1"/>
          </p:cNvSpPr>
          <p:nvPr>
            <p:ph idx="1"/>
          </p:nvPr>
        </p:nvSpPr>
        <p:spPr>
          <a:xfrm>
            <a:off x="4303643" y="2666999"/>
            <a:ext cx="7046844" cy="3415749"/>
          </a:xfrm>
        </p:spPr>
        <p:txBody>
          <a:bodyPr>
            <a:normAutofit/>
          </a:bodyPr>
          <a:lstStyle/>
          <a:p>
            <a:pPr>
              <a:lnSpc>
                <a:spcPct val="90000"/>
              </a:lnSpc>
            </a:pPr>
            <a:r>
              <a:rPr lang="en-US" b="1" dirty="0">
                <a:effectLst/>
              </a:rPr>
              <a:t>Hometown: </a:t>
            </a:r>
            <a:r>
              <a:rPr lang="en-US" dirty="0">
                <a:effectLst/>
              </a:rPr>
              <a:t>Mendon, </a:t>
            </a:r>
            <a:r>
              <a:rPr lang="en-US" dirty="0" smtClean="0">
                <a:effectLst/>
              </a:rPr>
              <a:t>Illinois</a:t>
            </a:r>
            <a:endParaRPr lang="en-US" dirty="0">
              <a:effectLst/>
            </a:endParaRPr>
          </a:p>
          <a:p>
            <a:pPr marL="0" indent="0">
              <a:lnSpc>
                <a:spcPct val="90000"/>
              </a:lnSpc>
              <a:buNone/>
            </a:pPr>
            <a:endParaRPr lang="en-US" dirty="0">
              <a:effectLst/>
            </a:endParaRPr>
          </a:p>
          <a:p>
            <a:pPr>
              <a:lnSpc>
                <a:spcPct val="90000"/>
              </a:lnSpc>
            </a:pPr>
            <a:r>
              <a:rPr lang="en-US" b="1" dirty="0">
                <a:effectLst/>
              </a:rPr>
              <a:t>Academic Major: </a:t>
            </a:r>
            <a:r>
              <a:rPr lang="en-US" dirty="0">
                <a:effectLst/>
              </a:rPr>
              <a:t>Nursing</a:t>
            </a:r>
          </a:p>
          <a:p>
            <a:pPr>
              <a:lnSpc>
                <a:spcPct val="90000"/>
              </a:lnSpc>
            </a:pPr>
            <a:endParaRPr lang="en-US" dirty="0">
              <a:effectLst/>
            </a:endParaRPr>
          </a:p>
          <a:p>
            <a:pPr>
              <a:lnSpc>
                <a:spcPct val="90000"/>
              </a:lnSpc>
            </a:pPr>
            <a:r>
              <a:rPr lang="en-US" b="1" dirty="0">
                <a:effectLst/>
              </a:rPr>
              <a:t>Post-Collegiate Plans: </a:t>
            </a:r>
            <a:r>
              <a:rPr lang="en-US" dirty="0">
                <a:effectLst/>
              </a:rPr>
              <a:t>Plans to acquire a nursing position on a pediatric unit after graduation. Following that, plans to further education to obtain nurse practitioner and sub-specialize in individuals with developmental disabilities. </a:t>
            </a:r>
          </a:p>
          <a:p>
            <a:pPr marL="0" indent="0">
              <a:lnSpc>
                <a:spcPct val="90000"/>
              </a:lnSpc>
              <a:buNone/>
            </a:pPr>
            <a:endParaRPr lang="en-US" dirty="0"/>
          </a:p>
        </p:txBody>
      </p:sp>
    </p:spTree>
    <p:extLst>
      <p:ext uri="{BB962C8B-B14F-4D97-AF65-F5344CB8AC3E}">
        <p14:creationId xmlns:p14="http://schemas.microsoft.com/office/powerpoint/2010/main" val="406704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text, clock, sign, first-aid kit&#10;&#10;Description automatically generated">
            <a:extLst>
              <a:ext uri="{FF2B5EF4-FFF2-40B4-BE49-F238E27FC236}">
                <a16:creationId xmlns:a16="http://schemas.microsoft.com/office/drawing/2014/main" id="{87994229-6464-244C-B8AA-BDDF27934D1B}"/>
              </a:ext>
            </a:extLst>
          </p:cNvPr>
          <p:cNvPicPr>
            <a:picLocks noChangeAspect="1"/>
          </p:cNvPicPr>
          <p:nvPr/>
        </p:nvPicPr>
        <p:blipFill>
          <a:blip r:embed="rId3"/>
          <a:stretch>
            <a:fillRect/>
          </a:stretch>
        </p:blipFill>
        <p:spPr>
          <a:xfrm>
            <a:off x="4538991" y="824487"/>
            <a:ext cx="3114017" cy="298305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itle 1">
            <a:extLst>
              <a:ext uri="{FF2B5EF4-FFF2-40B4-BE49-F238E27FC236}">
                <a16:creationId xmlns:a16="http://schemas.microsoft.com/office/drawing/2014/main" id="{3D1D0116-6E60-1A4A-B78C-55FA4CCCDCA9}"/>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North central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534875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A913-D8D3-CE4C-BC6D-517281B50090}"/>
              </a:ext>
            </a:extLst>
          </p:cNvPr>
          <p:cNvSpPr>
            <a:spLocks noGrp="1"/>
          </p:cNvSpPr>
          <p:nvPr>
            <p:ph type="title"/>
          </p:nvPr>
        </p:nvSpPr>
        <p:spPr>
          <a:xfrm>
            <a:off x="1141413" y="609600"/>
            <a:ext cx="6842381" cy="1905000"/>
          </a:xfrm>
        </p:spPr>
        <p:txBody>
          <a:bodyPr>
            <a:normAutofit/>
          </a:bodyPr>
          <a:lstStyle/>
          <a:p>
            <a:r>
              <a:rPr lang="en-US" dirty="0"/>
              <a:t>Matt </a:t>
            </a:r>
            <a:r>
              <a:rPr lang="en-US" dirty="0" err="1"/>
              <a:t>smietanski</a:t>
            </a:r>
            <a:r>
              <a:rPr lang="en-US" dirty="0"/>
              <a:t> </a:t>
            </a:r>
          </a:p>
        </p:txBody>
      </p:sp>
      <p:sp>
        <p:nvSpPr>
          <p:cNvPr id="3" name="Content Placeholder 2">
            <a:extLst>
              <a:ext uri="{FF2B5EF4-FFF2-40B4-BE49-F238E27FC236}">
                <a16:creationId xmlns:a16="http://schemas.microsoft.com/office/drawing/2014/main" id="{10EA5D55-1646-D94F-B2F8-B813F7958EA0}"/>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smtClean="0">
                <a:effectLst/>
              </a:rPr>
              <a:t>Homer Glen, </a:t>
            </a:r>
            <a:r>
              <a:rPr lang="en-US" dirty="0">
                <a:effectLst/>
              </a:rPr>
              <a:t>Illinois </a:t>
            </a:r>
          </a:p>
          <a:p>
            <a:endParaRPr lang="en-US" dirty="0">
              <a:effectLst/>
            </a:endParaRPr>
          </a:p>
          <a:p>
            <a:r>
              <a:rPr lang="en-US" b="1" dirty="0">
                <a:effectLst/>
              </a:rPr>
              <a:t>Academic Major: </a:t>
            </a:r>
            <a:r>
              <a:rPr lang="en-US" dirty="0" smtClean="0">
                <a:effectLst/>
              </a:rPr>
              <a:t>Accounting</a:t>
            </a:r>
            <a:endParaRPr lang="en-US" dirty="0">
              <a:effectLst/>
            </a:endParaRPr>
          </a:p>
          <a:p>
            <a:endParaRPr lang="en-US" dirty="0">
              <a:effectLst/>
            </a:endParaRPr>
          </a:p>
          <a:p>
            <a:pPr marL="0" indent="0">
              <a:buNone/>
            </a:pPr>
            <a:endParaRPr lang="en-US" dirty="0"/>
          </a:p>
        </p:txBody>
      </p:sp>
      <p:pic>
        <p:nvPicPr>
          <p:cNvPr id="4" name="Picture 3">
            <a:extLst>
              <a:ext uri="{FF2B5EF4-FFF2-40B4-BE49-F238E27FC236}">
                <a16:creationId xmlns:a16="http://schemas.microsoft.com/office/drawing/2014/main" id="{47F7B75E-BE82-604A-8508-EFC98DE895C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710215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F7F2-BF49-0C44-89FB-8DA4CE98F171}"/>
              </a:ext>
            </a:extLst>
          </p:cNvPr>
          <p:cNvSpPr>
            <a:spLocks noGrp="1"/>
          </p:cNvSpPr>
          <p:nvPr>
            <p:ph type="title"/>
          </p:nvPr>
        </p:nvSpPr>
        <p:spPr>
          <a:xfrm>
            <a:off x="4303643" y="609600"/>
            <a:ext cx="6743767" cy="1905000"/>
          </a:xfrm>
        </p:spPr>
        <p:txBody>
          <a:bodyPr>
            <a:normAutofit/>
          </a:bodyPr>
          <a:lstStyle/>
          <a:p>
            <a:r>
              <a:rPr lang="en-US" dirty="0"/>
              <a:t>Matthew </a:t>
            </a:r>
            <a:r>
              <a:rPr lang="en-US" dirty="0" err="1"/>
              <a:t>helwig</a:t>
            </a:r>
            <a:endParaRPr lang="en-US" dirty="0"/>
          </a:p>
        </p:txBody>
      </p:sp>
      <p:pic>
        <p:nvPicPr>
          <p:cNvPr id="4" name="Picture 3">
            <a:extLst>
              <a:ext uri="{FF2B5EF4-FFF2-40B4-BE49-F238E27FC236}">
                <a16:creationId xmlns:a16="http://schemas.microsoft.com/office/drawing/2014/main" id="{9B3EEFE8-6EAE-A140-84FB-826BB0EDA4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3A3B46D8-1087-4749-A62B-531971D732D1}"/>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Aurora,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Sports Management</a:t>
            </a:r>
          </a:p>
          <a:p>
            <a:endParaRPr lang="en-US" dirty="0">
              <a:effectLst/>
            </a:endParaRPr>
          </a:p>
          <a:p>
            <a:r>
              <a:rPr lang="en-US" b="1" dirty="0">
                <a:effectLst/>
              </a:rPr>
              <a:t>Post-Collegiate Plans: </a:t>
            </a:r>
            <a:r>
              <a:rPr lang="en-US" dirty="0">
                <a:effectLst/>
              </a:rPr>
              <a:t>After graduating I would like to find a role in a sports organization, preferably baseball. </a:t>
            </a:r>
            <a:r>
              <a:rPr lang="en-US" dirty="0" smtClean="0">
                <a:effectLst/>
              </a:rPr>
              <a:t>Or, </a:t>
            </a:r>
            <a:r>
              <a:rPr lang="en-US" dirty="0">
                <a:effectLst/>
              </a:rPr>
              <a:t>I would also like to explore some coaching opportunities at the college level. </a:t>
            </a:r>
          </a:p>
          <a:p>
            <a:endParaRPr lang="en-US" dirty="0"/>
          </a:p>
        </p:txBody>
      </p:sp>
    </p:spTree>
    <p:extLst>
      <p:ext uri="{BB962C8B-B14F-4D97-AF65-F5344CB8AC3E}">
        <p14:creationId xmlns:p14="http://schemas.microsoft.com/office/powerpoint/2010/main" val="374978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19371-894E-FA45-A65D-270690437794}"/>
              </a:ext>
            </a:extLst>
          </p:cNvPr>
          <p:cNvSpPr>
            <a:spLocks noGrp="1"/>
          </p:cNvSpPr>
          <p:nvPr>
            <p:ph type="title"/>
          </p:nvPr>
        </p:nvSpPr>
        <p:spPr>
          <a:xfrm>
            <a:off x="1141413" y="609600"/>
            <a:ext cx="6842381" cy="1905000"/>
          </a:xfrm>
        </p:spPr>
        <p:txBody>
          <a:bodyPr>
            <a:normAutofit/>
          </a:bodyPr>
          <a:lstStyle/>
          <a:p>
            <a:r>
              <a:rPr lang="en-US" dirty="0"/>
              <a:t>Michael pollack</a:t>
            </a:r>
          </a:p>
        </p:txBody>
      </p:sp>
      <p:sp>
        <p:nvSpPr>
          <p:cNvPr id="3" name="Content Placeholder 2">
            <a:extLst>
              <a:ext uri="{FF2B5EF4-FFF2-40B4-BE49-F238E27FC236}">
                <a16:creationId xmlns:a16="http://schemas.microsoft.com/office/drawing/2014/main" id="{80F2C9E9-18BB-4E43-BB6A-AC5935FFED05}"/>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a:effectLst/>
              </a:rPr>
              <a:t>Dekalb,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Physics &amp; Economics</a:t>
            </a:r>
          </a:p>
          <a:p>
            <a:endParaRPr lang="en-US" dirty="0">
              <a:effectLst/>
            </a:endParaRPr>
          </a:p>
          <a:p>
            <a:r>
              <a:rPr lang="en-US" b="1" dirty="0">
                <a:effectLst/>
              </a:rPr>
              <a:t>Post-Collegiate Plans: </a:t>
            </a:r>
            <a:r>
              <a:rPr lang="en-US" dirty="0">
                <a:effectLst/>
              </a:rPr>
              <a:t>Commissioned Active-Duty Air Force 2</a:t>
            </a:r>
            <a:r>
              <a:rPr lang="en-US" baseline="30000" dirty="0">
                <a:effectLst/>
              </a:rPr>
              <a:t>nd</a:t>
            </a:r>
            <a:r>
              <a:rPr lang="en-US" dirty="0">
                <a:effectLst/>
              </a:rPr>
              <a:t> Lieutenant. First Duty Station: Tyndall Air Force Base, Florida for Air Battle Manager Training.</a:t>
            </a:r>
          </a:p>
          <a:p>
            <a:endParaRPr lang="en-US" dirty="0"/>
          </a:p>
        </p:txBody>
      </p:sp>
      <p:pic>
        <p:nvPicPr>
          <p:cNvPr id="4" name="Picture 3">
            <a:extLst>
              <a:ext uri="{FF2B5EF4-FFF2-40B4-BE49-F238E27FC236}">
                <a16:creationId xmlns:a16="http://schemas.microsoft.com/office/drawing/2014/main" id="{BAEE91BD-7382-7043-861E-E5C8C74242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702496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7D5A-C346-C941-8BEB-E247BE6F059F}"/>
              </a:ext>
            </a:extLst>
          </p:cNvPr>
          <p:cNvSpPr>
            <a:spLocks noGrp="1"/>
          </p:cNvSpPr>
          <p:nvPr>
            <p:ph type="title"/>
          </p:nvPr>
        </p:nvSpPr>
        <p:spPr>
          <a:xfrm>
            <a:off x="4303643" y="609600"/>
            <a:ext cx="6743767" cy="1905000"/>
          </a:xfrm>
        </p:spPr>
        <p:txBody>
          <a:bodyPr>
            <a:normAutofit/>
          </a:bodyPr>
          <a:lstStyle/>
          <a:p>
            <a:r>
              <a:rPr lang="en-US" dirty="0"/>
              <a:t>Blaise </a:t>
            </a:r>
            <a:r>
              <a:rPr lang="en-US" dirty="0" err="1"/>
              <a:t>meredith</a:t>
            </a:r>
            <a:endParaRPr lang="en-US" dirty="0"/>
          </a:p>
        </p:txBody>
      </p:sp>
      <p:pic>
        <p:nvPicPr>
          <p:cNvPr id="4" name="Picture 3">
            <a:extLst>
              <a:ext uri="{FF2B5EF4-FFF2-40B4-BE49-F238E27FC236}">
                <a16:creationId xmlns:a16="http://schemas.microsoft.com/office/drawing/2014/main" id="{28DF48E0-B715-954E-BC13-E1B70193D97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DD896F34-05A2-7E4A-8AED-AF72333E886D}"/>
              </a:ext>
            </a:extLst>
          </p:cNvPr>
          <p:cNvSpPr>
            <a:spLocks noGrp="1"/>
          </p:cNvSpPr>
          <p:nvPr>
            <p:ph idx="1"/>
          </p:nvPr>
        </p:nvSpPr>
        <p:spPr>
          <a:xfrm>
            <a:off x="4303643" y="2666999"/>
            <a:ext cx="7046844" cy="3415749"/>
          </a:xfrm>
        </p:spPr>
        <p:txBody>
          <a:bodyPr>
            <a:normAutofit lnSpcReduction="10000"/>
          </a:bodyPr>
          <a:lstStyle/>
          <a:p>
            <a:r>
              <a:rPr lang="en-US" b="1" dirty="0">
                <a:effectLst/>
              </a:rPr>
              <a:t>Hometown: </a:t>
            </a:r>
            <a:r>
              <a:rPr lang="en-US" dirty="0">
                <a:effectLst/>
              </a:rPr>
              <a:t>Naperville,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Sport Management </a:t>
            </a:r>
          </a:p>
          <a:p>
            <a:endParaRPr lang="en-US" dirty="0">
              <a:effectLst/>
            </a:endParaRPr>
          </a:p>
          <a:p>
            <a:r>
              <a:rPr lang="en-US" b="1" dirty="0">
                <a:effectLst/>
              </a:rPr>
              <a:t>Post-Collegiate Plans: </a:t>
            </a:r>
            <a:r>
              <a:rPr lang="en-US" dirty="0">
                <a:effectLst/>
              </a:rPr>
              <a:t>Following graduation, I hope to land a career in my field. Sports are a huge part of our society and I hope to be part of the generation that brings live sports back, at full capacity! I also hope to coach youth basketball.</a:t>
            </a:r>
            <a:r>
              <a:rPr lang="en-US" b="1" dirty="0">
                <a:effectLst/>
              </a:rPr>
              <a:t>  </a:t>
            </a:r>
            <a:endParaRPr lang="en-US" dirty="0">
              <a:effectLst/>
            </a:endParaRPr>
          </a:p>
          <a:p>
            <a:endParaRPr lang="en-US" dirty="0"/>
          </a:p>
        </p:txBody>
      </p:sp>
    </p:spTree>
    <p:extLst>
      <p:ext uri="{BB962C8B-B14F-4D97-AF65-F5344CB8AC3E}">
        <p14:creationId xmlns:p14="http://schemas.microsoft.com/office/powerpoint/2010/main" val="1509602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CFA7-B861-494E-898C-9B46C095B834}"/>
              </a:ext>
            </a:extLst>
          </p:cNvPr>
          <p:cNvSpPr>
            <a:spLocks noGrp="1"/>
          </p:cNvSpPr>
          <p:nvPr>
            <p:ph type="title"/>
          </p:nvPr>
        </p:nvSpPr>
        <p:spPr>
          <a:xfrm>
            <a:off x="1141413" y="609600"/>
            <a:ext cx="6842381" cy="1905000"/>
          </a:xfrm>
        </p:spPr>
        <p:txBody>
          <a:bodyPr>
            <a:normAutofit/>
          </a:bodyPr>
          <a:lstStyle/>
          <a:p>
            <a:r>
              <a:rPr lang="en-US" dirty="0"/>
              <a:t>Will </a:t>
            </a:r>
            <a:r>
              <a:rPr lang="en-US" dirty="0" err="1"/>
              <a:t>clausel</a:t>
            </a:r>
            <a:endParaRPr lang="en-US" dirty="0"/>
          </a:p>
        </p:txBody>
      </p:sp>
      <p:sp>
        <p:nvSpPr>
          <p:cNvPr id="3" name="Content Placeholder 2">
            <a:extLst>
              <a:ext uri="{FF2B5EF4-FFF2-40B4-BE49-F238E27FC236}">
                <a16:creationId xmlns:a16="http://schemas.microsoft.com/office/drawing/2014/main" id="{BBCF6DE0-9EFD-3F4D-94A4-F24F70DFA6DD}"/>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a:effectLst/>
              </a:rPr>
              <a:t>Newark, </a:t>
            </a:r>
            <a:r>
              <a:rPr lang="en-US" dirty="0" smtClean="0">
                <a:effectLst/>
              </a:rPr>
              <a:t>Illinois</a:t>
            </a:r>
            <a:endParaRPr lang="en-US" dirty="0">
              <a:effectLst/>
            </a:endParaRPr>
          </a:p>
          <a:p>
            <a:endParaRPr lang="en-US" dirty="0">
              <a:effectLst/>
            </a:endParaRPr>
          </a:p>
          <a:p>
            <a:r>
              <a:rPr lang="en-US" b="1" dirty="0">
                <a:effectLst/>
              </a:rPr>
              <a:t>Academic Major: </a:t>
            </a:r>
            <a:r>
              <a:rPr lang="en-US" dirty="0">
                <a:effectLst/>
              </a:rPr>
              <a:t>Broadcast Communication</a:t>
            </a:r>
          </a:p>
          <a:p>
            <a:endParaRPr lang="en-US" dirty="0">
              <a:effectLst/>
            </a:endParaRPr>
          </a:p>
          <a:p>
            <a:r>
              <a:rPr lang="en-US" b="1" dirty="0">
                <a:effectLst/>
              </a:rPr>
              <a:t>Post-Collegiate Plans: </a:t>
            </a:r>
            <a:r>
              <a:rPr lang="en-US" dirty="0">
                <a:effectLst/>
              </a:rPr>
              <a:t>Apply to get into graduate school. Try to be a graduate assistant to get into coaching.</a:t>
            </a:r>
          </a:p>
          <a:p>
            <a:endParaRPr lang="en-US" dirty="0"/>
          </a:p>
        </p:txBody>
      </p:sp>
      <p:pic>
        <p:nvPicPr>
          <p:cNvPr id="4" name="Picture 3">
            <a:extLst>
              <a:ext uri="{FF2B5EF4-FFF2-40B4-BE49-F238E27FC236}">
                <a16:creationId xmlns:a16="http://schemas.microsoft.com/office/drawing/2014/main" id="{7A736A37-8FEC-EA4E-8CEC-6E09A1011E5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4044698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16A2-FA85-A642-B992-E1BCFA20BC42}"/>
              </a:ext>
            </a:extLst>
          </p:cNvPr>
          <p:cNvSpPr>
            <a:spLocks noGrp="1"/>
          </p:cNvSpPr>
          <p:nvPr>
            <p:ph type="title"/>
          </p:nvPr>
        </p:nvSpPr>
        <p:spPr>
          <a:xfrm>
            <a:off x="6420465" y="609600"/>
            <a:ext cx="5122606" cy="1905000"/>
          </a:xfrm>
        </p:spPr>
        <p:txBody>
          <a:bodyPr>
            <a:normAutofit/>
          </a:bodyPr>
          <a:lstStyle/>
          <a:p>
            <a:r>
              <a:rPr lang="en-US" dirty="0"/>
              <a:t>Nathan </a:t>
            </a:r>
            <a:r>
              <a:rPr lang="en-US" dirty="0" err="1"/>
              <a:t>townsen</a:t>
            </a:r>
            <a:endParaRPr lang="en-US" dirty="0"/>
          </a:p>
        </p:txBody>
      </p:sp>
      <p:sp>
        <p:nvSpPr>
          <p:cNvPr id="3" name="Content Placeholder 2">
            <a:extLst>
              <a:ext uri="{FF2B5EF4-FFF2-40B4-BE49-F238E27FC236}">
                <a16:creationId xmlns:a16="http://schemas.microsoft.com/office/drawing/2014/main" id="{EDD25CA5-2E12-7643-B10A-79BE305A60C2}"/>
              </a:ext>
            </a:extLst>
          </p:cNvPr>
          <p:cNvSpPr>
            <a:spLocks noGrp="1"/>
          </p:cNvSpPr>
          <p:nvPr>
            <p:ph idx="1"/>
          </p:nvPr>
        </p:nvSpPr>
        <p:spPr>
          <a:xfrm>
            <a:off x="6420465" y="2666999"/>
            <a:ext cx="5122606" cy="3216276"/>
          </a:xfrm>
        </p:spPr>
        <p:txBody>
          <a:bodyPr anchor="t">
            <a:normAutofit/>
          </a:bodyPr>
          <a:lstStyle/>
          <a:p>
            <a:r>
              <a:rPr lang="en-US" b="1" dirty="0">
                <a:effectLst/>
              </a:rPr>
              <a:t>Hometown: </a:t>
            </a:r>
            <a:r>
              <a:rPr lang="en-US" dirty="0" smtClean="0">
                <a:effectLst/>
              </a:rPr>
              <a:t>Chicago, Illinois</a:t>
            </a:r>
            <a:endParaRPr lang="en-US" dirty="0">
              <a:effectLst/>
            </a:endParaRPr>
          </a:p>
          <a:p>
            <a:endParaRPr lang="en-US" dirty="0">
              <a:effectLst/>
            </a:endParaRPr>
          </a:p>
        </p:txBody>
      </p:sp>
      <p:pic>
        <p:nvPicPr>
          <p:cNvPr id="4" name="Picture 3" descr="A picture containing text, clock, sign, first-aid kit&#10;&#10;Description automatically generated">
            <a:extLst>
              <a:ext uri="{FF2B5EF4-FFF2-40B4-BE49-F238E27FC236}">
                <a16:creationId xmlns:a16="http://schemas.microsoft.com/office/drawing/2014/main" id="{9EB6AF32-5084-D540-8E13-8C8A778753D6}"/>
              </a:ext>
            </a:extLst>
          </p:cNvPr>
          <p:cNvPicPr>
            <a:picLocks noChangeAspect="1"/>
          </p:cNvPicPr>
          <p:nvPr/>
        </p:nvPicPr>
        <p:blipFill>
          <a:blip r:embed="rId3"/>
          <a:stretch>
            <a:fillRect/>
          </a:stretch>
        </p:blipFill>
        <p:spPr>
          <a:xfrm>
            <a:off x="643192" y="657803"/>
            <a:ext cx="5451627" cy="522235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38874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650E-9D26-7944-9F51-DE6675D07CF3}"/>
              </a:ext>
            </a:extLst>
          </p:cNvPr>
          <p:cNvSpPr>
            <a:spLocks noGrp="1"/>
          </p:cNvSpPr>
          <p:nvPr>
            <p:ph type="title"/>
          </p:nvPr>
        </p:nvSpPr>
        <p:spPr>
          <a:xfrm>
            <a:off x="1141413" y="609600"/>
            <a:ext cx="6842381" cy="1905000"/>
          </a:xfrm>
        </p:spPr>
        <p:txBody>
          <a:bodyPr>
            <a:normAutofit/>
          </a:bodyPr>
          <a:lstStyle/>
          <a:p>
            <a:r>
              <a:rPr lang="en-US" dirty="0"/>
              <a:t>Will </a:t>
            </a:r>
            <a:r>
              <a:rPr lang="en-US" dirty="0" err="1"/>
              <a:t>hrubes</a:t>
            </a:r>
            <a:endParaRPr lang="en-US" dirty="0"/>
          </a:p>
        </p:txBody>
      </p:sp>
      <p:sp>
        <p:nvSpPr>
          <p:cNvPr id="3" name="Content Placeholder 2">
            <a:extLst>
              <a:ext uri="{FF2B5EF4-FFF2-40B4-BE49-F238E27FC236}">
                <a16:creationId xmlns:a16="http://schemas.microsoft.com/office/drawing/2014/main" id="{34FD85BB-2228-004E-842C-BF96665A2FE0}"/>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smtClean="0">
                <a:effectLst/>
              </a:rPr>
              <a:t>Germantown, Tennessee</a:t>
            </a:r>
            <a:endParaRPr lang="en-US" dirty="0">
              <a:effectLst/>
            </a:endParaRPr>
          </a:p>
          <a:p>
            <a:endParaRPr lang="en-US" dirty="0">
              <a:effectLst/>
            </a:endParaRPr>
          </a:p>
          <a:p>
            <a:pPr marL="0" indent="0">
              <a:buNone/>
            </a:pPr>
            <a:endParaRPr lang="en-US" dirty="0">
              <a:effectLst/>
            </a:endParaRPr>
          </a:p>
          <a:p>
            <a:endParaRPr lang="en-US" dirty="0">
              <a:effectLst/>
            </a:endParaRPr>
          </a:p>
          <a:p>
            <a:pPr marL="0" indent="0">
              <a:buNone/>
            </a:pPr>
            <a:endParaRPr lang="en-US" dirty="0"/>
          </a:p>
        </p:txBody>
      </p:sp>
      <p:pic>
        <p:nvPicPr>
          <p:cNvPr id="4" name="Picture 3">
            <a:extLst>
              <a:ext uri="{FF2B5EF4-FFF2-40B4-BE49-F238E27FC236}">
                <a16:creationId xmlns:a16="http://schemas.microsoft.com/office/drawing/2014/main" id="{DC8808B4-26B3-874F-A85E-30C5EB7976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52068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20D9-8C51-A74A-AE78-E2C6CF6D9002}"/>
              </a:ext>
            </a:extLst>
          </p:cNvPr>
          <p:cNvSpPr>
            <a:spLocks noGrp="1"/>
          </p:cNvSpPr>
          <p:nvPr>
            <p:ph type="title"/>
          </p:nvPr>
        </p:nvSpPr>
        <p:spPr>
          <a:xfrm>
            <a:off x="4303643" y="609600"/>
            <a:ext cx="6743767" cy="1905000"/>
          </a:xfrm>
        </p:spPr>
        <p:txBody>
          <a:bodyPr>
            <a:normAutofit/>
          </a:bodyPr>
          <a:lstStyle/>
          <a:p>
            <a:r>
              <a:rPr lang="en-US" dirty="0"/>
              <a:t>Justice </a:t>
            </a:r>
            <a:r>
              <a:rPr lang="en-US" dirty="0" err="1"/>
              <a:t>edell</a:t>
            </a:r>
            <a:endParaRPr lang="en-US" dirty="0"/>
          </a:p>
        </p:txBody>
      </p:sp>
      <p:pic>
        <p:nvPicPr>
          <p:cNvPr id="1026" name="Picture 2" descr="Edell, Justice">
            <a:extLst>
              <a:ext uri="{FF2B5EF4-FFF2-40B4-BE49-F238E27FC236}">
                <a16:creationId xmlns:a16="http://schemas.microsoft.com/office/drawing/2014/main" id="{400BF67B-E6DA-4947-9EA8-B50FA16CACC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57590"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5709193-BEAE-5849-B10F-C80900C9F06E}"/>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Rock </a:t>
            </a:r>
            <a:r>
              <a:rPr lang="en-US" dirty="0" smtClean="0">
                <a:effectLst/>
              </a:rPr>
              <a:t>Island, Illinois</a:t>
            </a:r>
            <a:endParaRPr lang="en-US" dirty="0">
              <a:effectLst/>
            </a:endParaRPr>
          </a:p>
          <a:p>
            <a:endParaRPr lang="en-US" dirty="0">
              <a:effectLst/>
            </a:endParaRPr>
          </a:p>
          <a:p>
            <a:r>
              <a:rPr lang="en-US" b="1" dirty="0">
                <a:effectLst/>
              </a:rPr>
              <a:t>Academic Major: </a:t>
            </a:r>
            <a:r>
              <a:rPr lang="en-US" dirty="0">
                <a:effectLst/>
              </a:rPr>
              <a:t>Biology with a Pre-Physicians Assistant influence</a:t>
            </a:r>
          </a:p>
          <a:p>
            <a:endParaRPr lang="en-US" dirty="0">
              <a:effectLst/>
            </a:endParaRPr>
          </a:p>
          <a:p>
            <a:r>
              <a:rPr lang="en-US" b="1" dirty="0">
                <a:effectLst/>
              </a:rPr>
              <a:t>Post-Collegiate Plans: </a:t>
            </a:r>
            <a:r>
              <a:rPr lang="en-US" dirty="0">
                <a:effectLst/>
              </a:rPr>
              <a:t>I will work as a Certified Nursing Assistant for the next year. I plan to attend graduate school in the fall of 2022.</a:t>
            </a:r>
          </a:p>
          <a:p>
            <a:endParaRPr lang="en-US" dirty="0"/>
          </a:p>
        </p:txBody>
      </p:sp>
    </p:spTree>
    <p:extLst>
      <p:ext uri="{BB962C8B-B14F-4D97-AF65-F5344CB8AC3E}">
        <p14:creationId xmlns:p14="http://schemas.microsoft.com/office/powerpoint/2010/main" val="3976299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text, clock, sign, first-aid kit&#10;&#10;Description automatically generated">
            <a:extLst>
              <a:ext uri="{FF2B5EF4-FFF2-40B4-BE49-F238E27FC236}">
                <a16:creationId xmlns:a16="http://schemas.microsoft.com/office/drawing/2014/main" id="{DDF52073-AD4A-3547-AC5B-E0985F4A0931}"/>
              </a:ext>
            </a:extLst>
          </p:cNvPr>
          <p:cNvPicPr>
            <a:picLocks noChangeAspect="1"/>
          </p:cNvPicPr>
          <p:nvPr/>
        </p:nvPicPr>
        <p:blipFill>
          <a:blip r:embed="rId3"/>
          <a:stretch>
            <a:fillRect/>
          </a:stretch>
        </p:blipFill>
        <p:spPr>
          <a:xfrm>
            <a:off x="4538991" y="824487"/>
            <a:ext cx="3114017" cy="298305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itle 1">
            <a:extLst>
              <a:ext uri="{FF2B5EF4-FFF2-40B4-BE49-F238E27FC236}">
                <a16:creationId xmlns:a16="http://schemas.microsoft.com/office/drawing/2014/main" id="{8874AE39-54CC-1442-9642-7CAB9345457C}"/>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North central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1750338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76-92AD-7447-8D58-85172C18145E}"/>
              </a:ext>
            </a:extLst>
          </p:cNvPr>
          <p:cNvSpPr>
            <a:spLocks noGrp="1"/>
          </p:cNvSpPr>
          <p:nvPr>
            <p:ph type="title"/>
          </p:nvPr>
        </p:nvSpPr>
        <p:spPr>
          <a:xfrm>
            <a:off x="4303643" y="609600"/>
            <a:ext cx="6743767" cy="1905000"/>
          </a:xfrm>
        </p:spPr>
        <p:txBody>
          <a:bodyPr>
            <a:normAutofit/>
          </a:bodyPr>
          <a:lstStyle/>
          <a:p>
            <a:r>
              <a:rPr lang="en-US" dirty="0"/>
              <a:t>Hayden </a:t>
            </a:r>
            <a:r>
              <a:rPr lang="en-US" dirty="0" err="1"/>
              <a:t>braun</a:t>
            </a:r>
            <a:endParaRPr lang="en-US" dirty="0"/>
          </a:p>
        </p:txBody>
      </p:sp>
      <p:pic>
        <p:nvPicPr>
          <p:cNvPr id="4" name="Picture 3">
            <a:extLst>
              <a:ext uri="{FF2B5EF4-FFF2-40B4-BE49-F238E27FC236}">
                <a16:creationId xmlns:a16="http://schemas.microsoft.com/office/drawing/2014/main" id="{1863C30C-406A-BF49-8EFF-26EEED5CA1C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C14E355D-1DC8-494A-82F4-4C88F39AE970}"/>
              </a:ext>
            </a:extLst>
          </p:cNvPr>
          <p:cNvSpPr>
            <a:spLocks noGrp="1"/>
          </p:cNvSpPr>
          <p:nvPr>
            <p:ph idx="1"/>
          </p:nvPr>
        </p:nvSpPr>
        <p:spPr>
          <a:xfrm>
            <a:off x="4303643" y="2666999"/>
            <a:ext cx="7046844" cy="3415749"/>
          </a:xfrm>
        </p:spPr>
        <p:txBody>
          <a:bodyPr>
            <a:normAutofit lnSpcReduction="10000"/>
          </a:bodyPr>
          <a:lstStyle/>
          <a:p>
            <a:r>
              <a:rPr lang="en-US" b="1" dirty="0">
                <a:effectLst/>
              </a:rPr>
              <a:t>Hometown: </a:t>
            </a:r>
            <a:r>
              <a:rPr lang="en-US" dirty="0">
                <a:effectLst/>
              </a:rPr>
              <a:t>Fishers, </a:t>
            </a:r>
            <a:r>
              <a:rPr lang="en-US" dirty="0" smtClean="0">
                <a:effectLst/>
              </a:rPr>
              <a:t>Indiana</a:t>
            </a:r>
            <a:endParaRPr lang="en-US" dirty="0">
              <a:effectLst/>
            </a:endParaRPr>
          </a:p>
          <a:p>
            <a:endParaRPr lang="en-US" dirty="0">
              <a:effectLst/>
            </a:endParaRPr>
          </a:p>
          <a:p>
            <a:r>
              <a:rPr lang="en-US" b="1" dirty="0">
                <a:effectLst/>
              </a:rPr>
              <a:t>Academic Major:</a:t>
            </a:r>
            <a:r>
              <a:rPr lang="en-US" dirty="0">
                <a:effectLst/>
              </a:rPr>
              <a:t> Sport Management </a:t>
            </a:r>
          </a:p>
          <a:p>
            <a:pPr lvl="1"/>
            <a:r>
              <a:rPr lang="en-US" b="1" dirty="0">
                <a:effectLst/>
              </a:rPr>
              <a:t>Minor: </a:t>
            </a:r>
            <a:r>
              <a:rPr lang="en-US" dirty="0">
                <a:effectLst/>
              </a:rPr>
              <a:t>Psychology</a:t>
            </a:r>
          </a:p>
          <a:p>
            <a:endParaRPr lang="en-US" dirty="0">
              <a:effectLst/>
            </a:endParaRPr>
          </a:p>
          <a:p>
            <a:r>
              <a:rPr lang="en-US" b="1" dirty="0">
                <a:effectLst/>
              </a:rPr>
              <a:t>Post-Collegiate Plans: </a:t>
            </a:r>
            <a:r>
              <a:rPr lang="en-US" dirty="0">
                <a:effectLst/>
              </a:rPr>
              <a:t>I am currently undecided on what I want to do post-graduation. I hope to either find a job in sports marketing or possibly get my masters abroad. </a:t>
            </a:r>
          </a:p>
          <a:p>
            <a:endParaRPr lang="en-US" dirty="0"/>
          </a:p>
        </p:txBody>
      </p:sp>
    </p:spTree>
    <p:extLst>
      <p:ext uri="{BB962C8B-B14F-4D97-AF65-F5344CB8AC3E}">
        <p14:creationId xmlns:p14="http://schemas.microsoft.com/office/powerpoint/2010/main" val="4214423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4F33-F25F-1D4A-BEDF-E2D59BCE6C54}"/>
              </a:ext>
            </a:extLst>
          </p:cNvPr>
          <p:cNvSpPr>
            <a:spLocks noGrp="1"/>
          </p:cNvSpPr>
          <p:nvPr>
            <p:ph type="title"/>
          </p:nvPr>
        </p:nvSpPr>
        <p:spPr>
          <a:xfrm>
            <a:off x="1141413" y="609600"/>
            <a:ext cx="6842381" cy="1905000"/>
          </a:xfrm>
        </p:spPr>
        <p:txBody>
          <a:bodyPr>
            <a:normAutofit/>
          </a:bodyPr>
          <a:lstStyle/>
          <a:p>
            <a:r>
              <a:rPr lang="en-US" dirty="0"/>
              <a:t>Page </a:t>
            </a:r>
            <a:r>
              <a:rPr lang="en-US" dirty="0" err="1"/>
              <a:t>desenberg</a:t>
            </a:r>
            <a:endParaRPr lang="en-US" dirty="0"/>
          </a:p>
        </p:txBody>
      </p:sp>
      <p:sp>
        <p:nvSpPr>
          <p:cNvPr id="3" name="Content Placeholder 2">
            <a:extLst>
              <a:ext uri="{FF2B5EF4-FFF2-40B4-BE49-F238E27FC236}">
                <a16:creationId xmlns:a16="http://schemas.microsoft.com/office/drawing/2014/main" id="{D1189B7D-4140-924C-9A65-379644F7007C}"/>
              </a:ext>
            </a:extLst>
          </p:cNvPr>
          <p:cNvSpPr>
            <a:spLocks noGrp="1"/>
          </p:cNvSpPr>
          <p:nvPr>
            <p:ph idx="1"/>
          </p:nvPr>
        </p:nvSpPr>
        <p:spPr>
          <a:xfrm>
            <a:off x="1141413" y="2666999"/>
            <a:ext cx="6930871" cy="3124201"/>
          </a:xfrm>
        </p:spPr>
        <p:txBody>
          <a:bodyPr>
            <a:normAutofit lnSpcReduction="10000"/>
          </a:bodyPr>
          <a:lstStyle/>
          <a:p>
            <a:r>
              <a:rPr lang="en-US" b="1" dirty="0">
                <a:effectLst/>
              </a:rPr>
              <a:t>Hometown: </a:t>
            </a:r>
            <a:r>
              <a:rPr lang="en-US" dirty="0">
                <a:effectLst/>
              </a:rPr>
              <a:t>Warsaw, Indiana </a:t>
            </a:r>
          </a:p>
          <a:p>
            <a:endParaRPr lang="en-US" dirty="0">
              <a:effectLst/>
            </a:endParaRPr>
          </a:p>
          <a:p>
            <a:r>
              <a:rPr lang="en-US" b="1" dirty="0">
                <a:effectLst/>
              </a:rPr>
              <a:t>Academic Major: </a:t>
            </a:r>
            <a:r>
              <a:rPr lang="en-US" dirty="0">
                <a:effectLst/>
              </a:rPr>
              <a:t>Elementary Education </a:t>
            </a:r>
          </a:p>
          <a:p>
            <a:endParaRPr lang="en-US" dirty="0">
              <a:effectLst/>
            </a:endParaRPr>
          </a:p>
          <a:p>
            <a:r>
              <a:rPr lang="en-US" b="1" dirty="0">
                <a:effectLst/>
              </a:rPr>
              <a:t>Post-Collegiate Plans: </a:t>
            </a:r>
            <a:r>
              <a:rPr lang="en-US" dirty="0">
                <a:effectLst/>
              </a:rPr>
              <a:t>After my senior year, I plan on finding a teaching job close to Naperville or back home.  I would prefer to teach third – sixth grade.  I am excited for what the future holds! </a:t>
            </a:r>
          </a:p>
          <a:p>
            <a:endParaRPr lang="en-US" dirty="0"/>
          </a:p>
        </p:txBody>
      </p:sp>
      <p:pic>
        <p:nvPicPr>
          <p:cNvPr id="4" name="Picture 3">
            <a:extLst>
              <a:ext uri="{FF2B5EF4-FFF2-40B4-BE49-F238E27FC236}">
                <a16:creationId xmlns:a16="http://schemas.microsoft.com/office/drawing/2014/main" id="{633130EB-EB9B-744E-B478-60D233B6AB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1880158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658A-0C10-AC4F-8B43-F1C430900506}"/>
              </a:ext>
            </a:extLst>
          </p:cNvPr>
          <p:cNvSpPr>
            <a:spLocks noGrp="1"/>
          </p:cNvSpPr>
          <p:nvPr>
            <p:ph type="title"/>
          </p:nvPr>
        </p:nvSpPr>
        <p:spPr>
          <a:xfrm>
            <a:off x="4303643" y="609600"/>
            <a:ext cx="6743767" cy="1905000"/>
          </a:xfrm>
        </p:spPr>
        <p:txBody>
          <a:bodyPr>
            <a:normAutofit/>
          </a:bodyPr>
          <a:lstStyle/>
          <a:p>
            <a:r>
              <a:rPr lang="en-US" dirty="0"/>
              <a:t>Rebekah foley</a:t>
            </a:r>
          </a:p>
        </p:txBody>
      </p:sp>
      <p:pic>
        <p:nvPicPr>
          <p:cNvPr id="4" name="Picture 3" descr="A person wearing a jersey&#10;&#10;Description automatically generated with medium confidence">
            <a:extLst>
              <a:ext uri="{FF2B5EF4-FFF2-40B4-BE49-F238E27FC236}">
                <a16:creationId xmlns:a16="http://schemas.microsoft.com/office/drawing/2014/main" id="{669CEB96-29CF-AF48-AD1E-37B90FC472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19EF415E-61AE-5942-8F84-8641BB811582}"/>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Waukegan, IL</a:t>
            </a:r>
          </a:p>
          <a:p>
            <a:endParaRPr lang="en-US" dirty="0">
              <a:effectLst/>
            </a:endParaRPr>
          </a:p>
          <a:p>
            <a:r>
              <a:rPr lang="en-US" b="1" dirty="0">
                <a:effectLst/>
              </a:rPr>
              <a:t>Academic Major: </a:t>
            </a:r>
            <a:r>
              <a:rPr lang="en-US" dirty="0">
                <a:effectLst/>
              </a:rPr>
              <a:t>Accounting</a:t>
            </a:r>
          </a:p>
          <a:p>
            <a:endParaRPr lang="en-US" dirty="0">
              <a:effectLst/>
            </a:endParaRPr>
          </a:p>
          <a:p>
            <a:r>
              <a:rPr lang="en-US" b="1" dirty="0">
                <a:effectLst/>
              </a:rPr>
              <a:t>Post-Collegiate Plans: </a:t>
            </a:r>
            <a:r>
              <a:rPr lang="en-US" dirty="0">
                <a:effectLst/>
              </a:rPr>
              <a:t>After my senior season I will be staying in the Naperville area, hoping to get a full-time job within the accounting or business-related field. </a:t>
            </a:r>
          </a:p>
          <a:p>
            <a:endParaRPr lang="en-US" dirty="0"/>
          </a:p>
        </p:txBody>
      </p:sp>
    </p:spTree>
    <p:extLst>
      <p:ext uri="{BB962C8B-B14F-4D97-AF65-F5344CB8AC3E}">
        <p14:creationId xmlns:p14="http://schemas.microsoft.com/office/powerpoint/2010/main" val="1338634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74AE39-54CC-1442-9642-7CAB9345457C}"/>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North park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pic>
        <p:nvPicPr>
          <p:cNvPr id="3" name="Picture 2" descr="Logo&#10;&#10;Description automatically generated">
            <a:extLst>
              <a:ext uri="{FF2B5EF4-FFF2-40B4-BE49-F238E27FC236}">
                <a16:creationId xmlns:a16="http://schemas.microsoft.com/office/drawing/2014/main" id="{1753B69C-AA2A-B742-9733-71F9D5611EF7}"/>
              </a:ext>
            </a:extLst>
          </p:cNvPr>
          <p:cNvPicPr>
            <a:picLocks noChangeAspect="1"/>
          </p:cNvPicPr>
          <p:nvPr/>
        </p:nvPicPr>
        <p:blipFill>
          <a:blip r:embed="rId2"/>
          <a:stretch>
            <a:fillRect/>
          </a:stretch>
        </p:blipFill>
        <p:spPr>
          <a:xfrm>
            <a:off x="4590542" y="313157"/>
            <a:ext cx="3010916" cy="4191001"/>
          </a:xfrm>
          <a:prstGeom prst="rect">
            <a:avLst/>
          </a:prstGeom>
        </p:spPr>
      </p:pic>
    </p:spTree>
    <p:extLst>
      <p:ext uri="{BB962C8B-B14F-4D97-AF65-F5344CB8AC3E}">
        <p14:creationId xmlns:p14="http://schemas.microsoft.com/office/powerpoint/2010/main" val="1887582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2D05-297F-C94F-81FA-FF2D29A12CFB}"/>
              </a:ext>
            </a:extLst>
          </p:cNvPr>
          <p:cNvSpPr>
            <a:spLocks noGrp="1"/>
          </p:cNvSpPr>
          <p:nvPr>
            <p:ph type="title"/>
          </p:nvPr>
        </p:nvSpPr>
        <p:spPr>
          <a:xfrm>
            <a:off x="4303643" y="609600"/>
            <a:ext cx="6743767" cy="1905000"/>
          </a:xfrm>
        </p:spPr>
        <p:txBody>
          <a:bodyPr>
            <a:normAutofit/>
          </a:bodyPr>
          <a:lstStyle/>
          <a:p>
            <a:r>
              <a:rPr lang="en-US" dirty="0"/>
              <a:t>Tobias </a:t>
            </a:r>
            <a:r>
              <a:rPr lang="en-US" dirty="0" err="1"/>
              <a:t>marek</a:t>
            </a:r>
            <a:endParaRPr lang="en-US" dirty="0"/>
          </a:p>
        </p:txBody>
      </p:sp>
      <p:pic>
        <p:nvPicPr>
          <p:cNvPr id="4" name="Picture 3">
            <a:extLst>
              <a:ext uri="{FF2B5EF4-FFF2-40B4-BE49-F238E27FC236}">
                <a16:creationId xmlns:a16="http://schemas.microsoft.com/office/drawing/2014/main" id="{AF5899B1-3364-A74F-B3A6-0C0DED7C2506}"/>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DA291BA1-6B87-734A-94E1-E0D436FC47FE}"/>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Austin, </a:t>
            </a:r>
            <a:r>
              <a:rPr lang="en-US" dirty="0" smtClean="0">
                <a:effectLst/>
              </a:rPr>
              <a:t>Texas</a:t>
            </a:r>
            <a:endParaRPr lang="en-US" dirty="0">
              <a:effectLst/>
            </a:endParaRPr>
          </a:p>
          <a:p>
            <a:endParaRPr lang="en-US" dirty="0">
              <a:effectLst/>
            </a:endParaRPr>
          </a:p>
          <a:p>
            <a:r>
              <a:rPr lang="en-US" b="1" dirty="0">
                <a:effectLst/>
              </a:rPr>
              <a:t>Academic Major: </a:t>
            </a:r>
            <a:r>
              <a:rPr lang="en-US" dirty="0">
                <a:effectLst/>
              </a:rPr>
              <a:t>Accounting</a:t>
            </a:r>
          </a:p>
          <a:p>
            <a:endParaRPr lang="en-US" dirty="0">
              <a:effectLst/>
            </a:endParaRPr>
          </a:p>
          <a:p>
            <a:r>
              <a:rPr lang="en-US" b="1" dirty="0">
                <a:effectLst/>
              </a:rPr>
              <a:t>Post-Collegiate Plans: </a:t>
            </a:r>
            <a:r>
              <a:rPr lang="en-US" dirty="0">
                <a:effectLst/>
              </a:rPr>
              <a:t>To begin my professional career in the business world and see where that may take me. </a:t>
            </a:r>
          </a:p>
          <a:p>
            <a:endParaRPr lang="en-US" dirty="0"/>
          </a:p>
        </p:txBody>
      </p:sp>
    </p:spTree>
    <p:extLst>
      <p:ext uri="{BB962C8B-B14F-4D97-AF65-F5344CB8AC3E}">
        <p14:creationId xmlns:p14="http://schemas.microsoft.com/office/powerpoint/2010/main" val="553568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15AD-C364-974F-BFEB-4D0DA3AC9BC0}"/>
              </a:ext>
            </a:extLst>
          </p:cNvPr>
          <p:cNvSpPr>
            <a:spLocks noGrp="1"/>
          </p:cNvSpPr>
          <p:nvPr>
            <p:ph type="title"/>
          </p:nvPr>
        </p:nvSpPr>
        <p:spPr>
          <a:xfrm>
            <a:off x="4303643" y="609600"/>
            <a:ext cx="6743767" cy="1905000"/>
          </a:xfrm>
        </p:spPr>
        <p:txBody>
          <a:bodyPr>
            <a:normAutofit/>
          </a:bodyPr>
          <a:lstStyle/>
          <a:p>
            <a:r>
              <a:rPr lang="en-US" dirty="0"/>
              <a:t>Lawrence pointer</a:t>
            </a:r>
          </a:p>
        </p:txBody>
      </p:sp>
      <p:pic>
        <p:nvPicPr>
          <p:cNvPr id="4" name="Picture 3">
            <a:extLst>
              <a:ext uri="{FF2B5EF4-FFF2-40B4-BE49-F238E27FC236}">
                <a16:creationId xmlns:a16="http://schemas.microsoft.com/office/drawing/2014/main" id="{62670AAE-8318-0C41-A03F-5668C6BAAC1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3D99BC3B-E2E6-8F42-9B0D-52BD48DFD8F2}"/>
              </a:ext>
            </a:extLst>
          </p:cNvPr>
          <p:cNvSpPr>
            <a:spLocks noGrp="1"/>
          </p:cNvSpPr>
          <p:nvPr>
            <p:ph idx="1"/>
          </p:nvPr>
        </p:nvSpPr>
        <p:spPr>
          <a:xfrm>
            <a:off x="4303643" y="2118359"/>
            <a:ext cx="7046844" cy="3415749"/>
          </a:xfrm>
        </p:spPr>
        <p:txBody>
          <a:bodyPr>
            <a:normAutofit/>
          </a:bodyPr>
          <a:lstStyle/>
          <a:p>
            <a:r>
              <a:rPr lang="en-US" b="1" dirty="0">
                <a:effectLst/>
              </a:rPr>
              <a:t>Hometown: </a:t>
            </a:r>
            <a:r>
              <a:rPr lang="en-US" dirty="0" smtClean="0">
                <a:effectLst/>
              </a:rPr>
              <a:t>Chicago Heights, Illinois</a:t>
            </a:r>
            <a:endParaRPr lang="en-US" dirty="0">
              <a:effectLst/>
            </a:endParaRPr>
          </a:p>
          <a:p>
            <a:endParaRPr lang="en-US" dirty="0">
              <a:effectLst/>
            </a:endParaRPr>
          </a:p>
          <a:p>
            <a:r>
              <a:rPr lang="en-US" b="1" dirty="0">
                <a:effectLst/>
              </a:rPr>
              <a:t>Academic Major: </a:t>
            </a:r>
            <a:r>
              <a:rPr lang="en-US" dirty="0" smtClean="0">
                <a:effectLst/>
              </a:rPr>
              <a:t>Communication</a:t>
            </a:r>
            <a:endParaRPr lang="en-US" dirty="0">
              <a:effectLst/>
            </a:endParaRPr>
          </a:p>
          <a:p>
            <a:endParaRPr lang="en-US" dirty="0">
              <a:effectLst/>
            </a:endParaRPr>
          </a:p>
        </p:txBody>
      </p:sp>
    </p:spTree>
    <p:extLst>
      <p:ext uri="{BB962C8B-B14F-4D97-AF65-F5344CB8AC3E}">
        <p14:creationId xmlns:p14="http://schemas.microsoft.com/office/powerpoint/2010/main" val="2640257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5532-3DC6-CC49-A155-F2686F64BAC6}"/>
              </a:ext>
            </a:extLst>
          </p:cNvPr>
          <p:cNvSpPr>
            <a:spLocks noGrp="1"/>
          </p:cNvSpPr>
          <p:nvPr>
            <p:ph type="title"/>
          </p:nvPr>
        </p:nvSpPr>
        <p:spPr>
          <a:xfrm>
            <a:off x="1141413" y="609600"/>
            <a:ext cx="6842381" cy="1905000"/>
          </a:xfrm>
        </p:spPr>
        <p:txBody>
          <a:bodyPr>
            <a:normAutofit/>
          </a:bodyPr>
          <a:lstStyle/>
          <a:p>
            <a:r>
              <a:rPr lang="en-US" dirty="0"/>
              <a:t>Izaiah sanders</a:t>
            </a:r>
          </a:p>
        </p:txBody>
      </p:sp>
      <p:sp>
        <p:nvSpPr>
          <p:cNvPr id="3" name="Content Placeholder 2">
            <a:extLst>
              <a:ext uri="{FF2B5EF4-FFF2-40B4-BE49-F238E27FC236}">
                <a16:creationId xmlns:a16="http://schemas.microsoft.com/office/drawing/2014/main" id="{75234197-5E0A-D94A-9EF0-F1C30C9B64E7}"/>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smtClean="0">
                <a:effectLst/>
              </a:rPr>
              <a:t>Chicago, </a:t>
            </a:r>
            <a:r>
              <a:rPr lang="en-US" dirty="0">
                <a:effectLst/>
              </a:rPr>
              <a:t>Illinois </a:t>
            </a:r>
          </a:p>
          <a:p>
            <a:endParaRPr lang="en-US" dirty="0">
              <a:effectLst/>
            </a:endParaRPr>
          </a:p>
          <a:p>
            <a:r>
              <a:rPr lang="en-US" b="1" dirty="0">
                <a:effectLst/>
              </a:rPr>
              <a:t>Academic Major: </a:t>
            </a:r>
            <a:r>
              <a:rPr lang="en-US" dirty="0" smtClean="0">
                <a:effectLst/>
              </a:rPr>
              <a:t>Mechanical Engineering</a:t>
            </a:r>
            <a:endParaRPr lang="en-US" dirty="0">
              <a:effectLst/>
            </a:endParaRPr>
          </a:p>
          <a:p>
            <a:endParaRPr lang="en-US" dirty="0">
              <a:effectLst/>
            </a:endParaRPr>
          </a:p>
          <a:p>
            <a:pPr marL="0" indent="0">
              <a:buNone/>
            </a:pPr>
            <a:endParaRPr lang="en-US" dirty="0"/>
          </a:p>
        </p:txBody>
      </p:sp>
      <p:pic>
        <p:nvPicPr>
          <p:cNvPr id="4" name="Picture 3">
            <a:extLst>
              <a:ext uri="{FF2B5EF4-FFF2-40B4-BE49-F238E27FC236}">
                <a16:creationId xmlns:a16="http://schemas.microsoft.com/office/drawing/2014/main" id="{15F169BB-E00A-504E-A6BB-5CAC520D3EDD}"/>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625471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74AE39-54CC-1442-9642-7CAB9345457C}"/>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North park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pic>
        <p:nvPicPr>
          <p:cNvPr id="4" name="Picture 3" descr="Logo&#10;&#10;Description automatically generated">
            <a:extLst>
              <a:ext uri="{FF2B5EF4-FFF2-40B4-BE49-F238E27FC236}">
                <a16:creationId xmlns:a16="http://schemas.microsoft.com/office/drawing/2014/main" id="{ADDBDEB6-C926-AB47-89F2-787D9AD1BA4B}"/>
              </a:ext>
            </a:extLst>
          </p:cNvPr>
          <p:cNvPicPr>
            <a:picLocks noChangeAspect="1"/>
          </p:cNvPicPr>
          <p:nvPr/>
        </p:nvPicPr>
        <p:blipFill>
          <a:blip r:embed="rId2"/>
          <a:stretch>
            <a:fillRect/>
          </a:stretch>
        </p:blipFill>
        <p:spPr>
          <a:xfrm>
            <a:off x="4590542" y="313157"/>
            <a:ext cx="3010916" cy="4191001"/>
          </a:xfrm>
          <a:prstGeom prst="rect">
            <a:avLst/>
          </a:prstGeom>
        </p:spPr>
      </p:pic>
    </p:spTree>
    <p:extLst>
      <p:ext uri="{BB962C8B-B14F-4D97-AF65-F5344CB8AC3E}">
        <p14:creationId xmlns:p14="http://schemas.microsoft.com/office/powerpoint/2010/main" val="4119631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5D80-85A3-7545-8B65-DD0933D0A9C1}"/>
              </a:ext>
            </a:extLst>
          </p:cNvPr>
          <p:cNvSpPr>
            <a:spLocks noGrp="1"/>
          </p:cNvSpPr>
          <p:nvPr>
            <p:ph type="title"/>
          </p:nvPr>
        </p:nvSpPr>
        <p:spPr>
          <a:xfrm>
            <a:off x="4303643" y="609600"/>
            <a:ext cx="6743767" cy="1905000"/>
          </a:xfrm>
        </p:spPr>
        <p:txBody>
          <a:bodyPr>
            <a:normAutofit/>
          </a:bodyPr>
          <a:lstStyle/>
          <a:p>
            <a:r>
              <a:rPr lang="en-US" dirty="0"/>
              <a:t>Sinead </a:t>
            </a:r>
            <a:r>
              <a:rPr lang="en-US" dirty="0" err="1"/>
              <a:t>molloy</a:t>
            </a:r>
            <a:endParaRPr lang="en-US" dirty="0"/>
          </a:p>
        </p:txBody>
      </p:sp>
      <p:pic>
        <p:nvPicPr>
          <p:cNvPr id="4" name="Picture 3" descr="A person smiling for the camera&#10;&#10;Description automatically generated with low confidence">
            <a:extLst>
              <a:ext uri="{FF2B5EF4-FFF2-40B4-BE49-F238E27FC236}">
                <a16:creationId xmlns:a16="http://schemas.microsoft.com/office/drawing/2014/main" id="{92955478-5782-7041-80FA-1C2DF15376E3}"/>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DB7FE74F-F890-4148-8786-CF86505DE76E}"/>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Chicago, Illinois </a:t>
            </a:r>
          </a:p>
          <a:p>
            <a:endParaRPr lang="en-US" dirty="0">
              <a:effectLst/>
            </a:endParaRPr>
          </a:p>
          <a:p>
            <a:r>
              <a:rPr lang="en-US" b="1" dirty="0">
                <a:effectLst/>
              </a:rPr>
              <a:t>Academic Major: </a:t>
            </a:r>
            <a:r>
              <a:rPr lang="en-US" dirty="0">
                <a:effectLst/>
              </a:rPr>
              <a:t>Nursing </a:t>
            </a:r>
          </a:p>
          <a:p>
            <a:endParaRPr lang="en-US" dirty="0">
              <a:effectLst/>
            </a:endParaRPr>
          </a:p>
          <a:p>
            <a:r>
              <a:rPr lang="en-US" b="1" dirty="0">
                <a:effectLst/>
              </a:rPr>
              <a:t>Post-Collegiate Plans:</a:t>
            </a:r>
            <a:r>
              <a:rPr lang="en-US" dirty="0">
                <a:effectLst/>
              </a:rPr>
              <a:t> After graduating I hope to get a job as a labor and delivery nurse or a pediatrics nurse. I plan to stay in Chicago. </a:t>
            </a:r>
          </a:p>
          <a:p>
            <a:endParaRPr lang="en-US" dirty="0"/>
          </a:p>
        </p:txBody>
      </p:sp>
    </p:spTree>
    <p:extLst>
      <p:ext uri="{BB962C8B-B14F-4D97-AF65-F5344CB8AC3E}">
        <p14:creationId xmlns:p14="http://schemas.microsoft.com/office/powerpoint/2010/main" val="3182806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10DC652D-BF9A-A448-88E8-DCC00ED7D1B3}"/>
              </a:ext>
            </a:extLst>
          </p:cNvPr>
          <p:cNvPicPr>
            <a:picLocks noGrp="1" noChangeAspect="1"/>
          </p:cNvPicPr>
          <p:nvPr>
            <p:ph idx="1"/>
          </p:nvPr>
        </p:nvPicPr>
        <p:blipFill>
          <a:blip r:embed="rId3"/>
          <a:stretch>
            <a:fillRect/>
          </a:stretch>
        </p:blipFill>
        <p:spPr>
          <a:xfrm>
            <a:off x="3145606" y="640080"/>
            <a:ext cx="5896164"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itle 1">
            <a:extLst>
              <a:ext uri="{FF2B5EF4-FFF2-40B4-BE49-F238E27FC236}">
                <a16:creationId xmlns:a16="http://schemas.microsoft.com/office/drawing/2014/main" id="{0EC6756B-C513-4E44-81D1-F443A78DAE44}"/>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Carroll men’s</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smtClean="0">
                <a:effectLst>
                  <a:glow rad="38100">
                    <a:schemeClr val="bg1">
                      <a:lumMod val="65000"/>
                      <a:lumOff val="35000"/>
                      <a:alpha val="50000"/>
                    </a:schemeClr>
                  </a:glow>
                  <a:outerShdw blurRad="28575" dist="31750" dir="13200000" algn="tl" rotWithShape="0">
                    <a:srgbClr val="000000">
                      <a:alpha val="25000"/>
                    </a:srgbClr>
                  </a:outerShdw>
                </a:effectLst>
              </a:rPr>
              <a:t>Basketball</a:t>
            </a:r>
            <a:endParaRPr lang="en-US" sz="5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2868073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C603-D684-5542-BE38-BDD30F3EC95A}"/>
              </a:ext>
            </a:extLst>
          </p:cNvPr>
          <p:cNvSpPr>
            <a:spLocks noGrp="1"/>
          </p:cNvSpPr>
          <p:nvPr>
            <p:ph type="title"/>
          </p:nvPr>
        </p:nvSpPr>
        <p:spPr>
          <a:xfrm>
            <a:off x="1141413" y="609600"/>
            <a:ext cx="6842381" cy="1905000"/>
          </a:xfrm>
        </p:spPr>
        <p:txBody>
          <a:bodyPr>
            <a:normAutofit/>
          </a:bodyPr>
          <a:lstStyle/>
          <a:p>
            <a:r>
              <a:rPr lang="en-US" dirty="0" err="1"/>
              <a:t>Zakiya</a:t>
            </a:r>
            <a:r>
              <a:rPr lang="en-US" dirty="0"/>
              <a:t> </a:t>
            </a:r>
            <a:r>
              <a:rPr lang="en-US" dirty="0" err="1"/>
              <a:t>newsome</a:t>
            </a:r>
            <a:endParaRPr lang="en-US" dirty="0"/>
          </a:p>
        </p:txBody>
      </p:sp>
      <p:sp>
        <p:nvSpPr>
          <p:cNvPr id="3" name="Content Placeholder 2">
            <a:extLst>
              <a:ext uri="{FF2B5EF4-FFF2-40B4-BE49-F238E27FC236}">
                <a16:creationId xmlns:a16="http://schemas.microsoft.com/office/drawing/2014/main" id="{12D245D3-F263-1946-B70E-21293103319C}"/>
              </a:ext>
            </a:extLst>
          </p:cNvPr>
          <p:cNvSpPr>
            <a:spLocks noGrp="1"/>
          </p:cNvSpPr>
          <p:nvPr>
            <p:ph idx="1"/>
          </p:nvPr>
        </p:nvSpPr>
        <p:spPr>
          <a:xfrm>
            <a:off x="1141413" y="2666999"/>
            <a:ext cx="6930871" cy="3124201"/>
          </a:xfrm>
        </p:spPr>
        <p:txBody>
          <a:bodyPr>
            <a:normAutofit lnSpcReduction="10000"/>
          </a:bodyPr>
          <a:lstStyle/>
          <a:p>
            <a:r>
              <a:rPr lang="en-US" b="1" dirty="0">
                <a:effectLst/>
              </a:rPr>
              <a:t>Hometown: </a:t>
            </a:r>
            <a:r>
              <a:rPr lang="en-US" dirty="0" smtClean="0">
                <a:effectLst/>
              </a:rPr>
              <a:t>Glendale </a:t>
            </a:r>
            <a:r>
              <a:rPr lang="en-US" dirty="0">
                <a:effectLst/>
              </a:rPr>
              <a:t>Heights, Illinois </a:t>
            </a:r>
          </a:p>
          <a:p>
            <a:endParaRPr lang="en-US" dirty="0">
              <a:effectLst/>
            </a:endParaRPr>
          </a:p>
          <a:p>
            <a:r>
              <a:rPr lang="en-US" b="1" dirty="0">
                <a:effectLst/>
              </a:rPr>
              <a:t>Academic Major: </a:t>
            </a:r>
            <a:r>
              <a:rPr lang="en-US" dirty="0" smtClean="0">
                <a:effectLst/>
              </a:rPr>
              <a:t>Sociology</a:t>
            </a:r>
            <a:endParaRPr lang="en-US" dirty="0">
              <a:effectLst/>
            </a:endParaRPr>
          </a:p>
          <a:p>
            <a:endParaRPr lang="en-US" dirty="0">
              <a:effectLst/>
            </a:endParaRPr>
          </a:p>
          <a:p>
            <a:r>
              <a:rPr lang="en-US" b="1" dirty="0">
                <a:effectLst/>
              </a:rPr>
              <a:t>Post-Collegiate Plans: </a:t>
            </a:r>
            <a:r>
              <a:rPr lang="en-US" dirty="0" smtClean="0">
                <a:effectLst/>
              </a:rPr>
              <a:t>I plan to continue working at </a:t>
            </a:r>
            <a:r>
              <a:rPr lang="en-US" dirty="0" err="1" smtClean="0">
                <a:effectLst/>
              </a:rPr>
              <a:t>webster’s</a:t>
            </a:r>
            <a:r>
              <a:rPr lang="en-US" dirty="0" smtClean="0">
                <a:effectLst/>
              </a:rPr>
              <a:t> Dental Care as a Dental Assistant. While doing that, I will look for a job in my field, preferably something that has to do with helping people, especially kids.</a:t>
            </a:r>
            <a:endParaRPr lang="en-US" dirty="0"/>
          </a:p>
        </p:txBody>
      </p:sp>
      <p:pic>
        <p:nvPicPr>
          <p:cNvPr id="4" name="Picture 3">
            <a:extLst>
              <a:ext uri="{FF2B5EF4-FFF2-40B4-BE49-F238E27FC236}">
                <a16:creationId xmlns:a16="http://schemas.microsoft.com/office/drawing/2014/main" id="{BE2E7143-7737-3B46-B6FE-73D663717ED1}"/>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409216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82B5A-F0AF-9740-A632-19A6D29CF8E7}"/>
              </a:ext>
            </a:extLst>
          </p:cNvPr>
          <p:cNvPicPr>
            <a:picLocks noChangeAspect="1"/>
          </p:cNvPicPr>
          <p:nvPr/>
        </p:nvPicPr>
        <p:blipFill>
          <a:blip r:embed="rId3"/>
          <a:stretch>
            <a:fillRect/>
          </a:stretch>
        </p:blipFill>
        <p:spPr>
          <a:xfrm>
            <a:off x="3709203" y="640080"/>
            <a:ext cx="4768971"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10" name="Title 1">
            <a:extLst>
              <a:ext uri="{FF2B5EF4-FFF2-40B4-BE49-F238E27FC236}">
                <a16:creationId xmlns:a16="http://schemas.microsoft.com/office/drawing/2014/main" id="{F9082C11-C007-1642-8200-FAB1AB7DC228}"/>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err="1">
                <a:effectLst>
                  <a:glow rad="38100">
                    <a:schemeClr val="bg1">
                      <a:lumMod val="65000"/>
                      <a:lumOff val="35000"/>
                      <a:alpha val="50000"/>
                    </a:schemeClr>
                  </a:glow>
                  <a:outerShdw blurRad="28575" dist="31750" dir="13200000" algn="tl" rotWithShape="0">
                    <a:srgbClr val="000000">
                      <a:alpha val="25000"/>
                    </a:srgbClr>
                  </a:outerShdw>
                </a:effectLst>
              </a:rPr>
              <a:t>wheaton</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2756159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DF21-5A10-9E40-851F-F3680609BA8D}"/>
              </a:ext>
            </a:extLst>
          </p:cNvPr>
          <p:cNvSpPr>
            <a:spLocks noGrp="1"/>
          </p:cNvSpPr>
          <p:nvPr>
            <p:ph type="title"/>
          </p:nvPr>
        </p:nvSpPr>
        <p:spPr>
          <a:xfrm>
            <a:off x="4303643" y="609600"/>
            <a:ext cx="6743767" cy="1905000"/>
          </a:xfrm>
        </p:spPr>
        <p:txBody>
          <a:bodyPr>
            <a:normAutofit/>
          </a:bodyPr>
          <a:lstStyle/>
          <a:p>
            <a:r>
              <a:rPr lang="en-US" dirty="0"/>
              <a:t>Cade </a:t>
            </a:r>
            <a:r>
              <a:rPr lang="en-US" dirty="0" err="1"/>
              <a:t>alioth</a:t>
            </a:r>
            <a:endParaRPr lang="en-US" dirty="0"/>
          </a:p>
        </p:txBody>
      </p:sp>
      <p:pic>
        <p:nvPicPr>
          <p:cNvPr id="4" name="Picture 3">
            <a:extLst>
              <a:ext uri="{FF2B5EF4-FFF2-40B4-BE49-F238E27FC236}">
                <a16:creationId xmlns:a16="http://schemas.microsoft.com/office/drawing/2014/main" id="{1D995129-00F6-6341-9B25-6F86B8AE040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23EBE297-9AB3-6940-A0B8-197082B50E2F}"/>
              </a:ext>
            </a:extLst>
          </p:cNvPr>
          <p:cNvSpPr>
            <a:spLocks noGrp="1"/>
          </p:cNvSpPr>
          <p:nvPr>
            <p:ph idx="1"/>
          </p:nvPr>
        </p:nvSpPr>
        <p:spPr>
          <a:xfrm>
            <a:off x="4303643" y="2118359"/>
            <a:ext cx="7046844" cy="3415749"/>
          </a:xfrm>
        </p:spPr>
        <p:txBody>
          <a:bodyPr>
            <a:normAutofit/>
          </a:bodyPr>
          <a:lstStyle/>
          <a:p>
            <a:r>
              <a:rPr lang="en-US" b="1" dirty="0">
                <a:effectLst/>
              </a:rPr>
              <a:t>Hometown: </a:t>
            </a:r>
            <a:r>
              <a:rPr lang="en-US" dirty="0" smtClean="0">
                <a:effectLst/>
              </a:rPr>
              <a:t>Mechanicsburg, Pennsylvania </a:t>
            </a:r>
            <a:r>
              <a:rPr lang="en-US" dirty="0">
                <a:effectLst/>
              </a:rPr>
              <a:t> </a:t>
            </a:r>
          </a:p>
          <a:p>
            <a:endParaRPr lang="en-US" dirty="0">
              <a:effectLst/>
            </a:endParaRPr>
          </a:p>
          <a:p>
            <a:r>
              <a:rPr lang="en-US" b="1" dirty="0">
                <a:effectLst/>
              </a:rPr>
              <a:t>Academic Major: </a:t>
            </a:r>
            <a:r>
              <a:rPr lang="en-US" dirty="0" smtClean="0">
                <a:effectLst/>
              </a:rPr>
              <a:t>Economics</a:t>
            </a:r>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2822501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D1A6-5033-E24C-95A7-036FB24A122C}"/>
              </a:ext>
            </a:extLst>
          </p:cNvPr>
          <p:cNvSpPr>
            <a:spLocks noGrp="1"/>
          </p:cNvSpPr>
          <p:nvPr>
            <p:ph type="title"/>
          </p:nvPr>
        </p:nvSpPr>
        <p:spPr>
          <a:xfrm>
            <a:off x="1141413" y="609600"/>
            <a:ext cx="6842381" cy="1905000"/>
          </a:xfrm>
        </p:spPr>
        <p:txBody>
          <a:bodyPr>
            <a:normAutofit/>
          </a:bodyPr>
          <a:lstStyle/>
          <a:p>
            <a:r>
              <a:rPr lang="en-US" dirty="0"/>
              <a:t>Collin </a:t>
            </a:r>
            <a:r>
              <a:rPr lang="en-US" dirty="0" err="1"/>
              <a:t>uveges</a:t>
            </a:r>
            <a:endParaRPr lang="en-US" dirty="0"/>
          </a:p>
        </p:txBody>
      </p:sp>
      <p:sp>
        <p:nvSpPr>
          <p:cNvPr id="3" name="Content Placeholder 2">
            <a:extLst>
              <a:ext uri="{FF2B5EF4-FFF2-40B4-BE49-F238E27FC236}">
                <a16:creationId xmlns:a16="http://schemas.microsoft.com/office/drawing/2014/main" id="{3C94AD2C-FB48-AC47-BB4F-205BEB65D9B1}"/>
              </a:ext>
            </a:extLst>
          </p:cNvPr>
          <p:cNvSpPr>
            <a:spLocks noGrp="1"/>
          </p:cNvSpPr>
          <p:nvPr>
            <p:ph idx="1"/>
          </p:nvPr>
        </p:nvSpPr>
        <p:spPr>
          <a:xfrm>
            <a:off x="1141413" y="2666999"/>
            <a:ext cx="6930871" cy="3124201"/>
          </a:xfrm>
        </p:spPr>
        <p:txBody>
          <a:bodyPr>
            <a:normAutofit/>
          </a:bodyPr>
          <a:lstStyle/>
          <a:p>
            <a:r>
              <a:rPr lang="en-US" b="1" dirty="0">
                <a:effectLst/>
              </a:rPr>
              <a:t>Hometown: </a:t>
            </a:r>
            <a:r>
              <a:rPr lang="en-US" dirty="0" smtClean="0">
                <a:effectLst/>
              </a:rPr>
              <a:t>Bartlett, Illinois</a:t>
            </a:r>
            <a:endParaRPr lang="en-US" dirty="0">
              <a:effectLst/>
            </a:endParaRPr>
          </a:p>
          <a:p>
            <a:endParaRPr lang="en-US" dirty="0">
              <a:effectLst/>
            </a:endParaRPr>
          </a:p>
          <a:p>
            <a:r>
              <a:rPr lang="en-US" b="1" dirty="0">
                <a:effectLst/>
              </a:rPr>
              <a:t>Academic Major: </a:t>
            </a:r>
            <a:r>
              <a:rPr lang="en-US" dirty="0" smtClean="0">
                <a:effectLst/>
              </a:rPr>
              <a:t>Mechanical Engineering</a:t>
            </a:r>
            <a:endParaRPr lang="en-US" dirty="0">
              <a:effectLst/>
            </a:endParaRPr>
          </a:p>
          <a:p>
            <a:endParaRPr lang="en-US" dirty="0">
              <a:effectLst/>
            </a:endParaRPr>
          </a:p>
          <a:p>
            <a:pPr marL="0" indent="0">
              <a:buNone/>
            </a:pPr>
            <a:endParaRPr lang="en-US" dirty="0"/>
          </a:p>
        </p:txBody>
      </p:sp>
      <p:pic>
        <p:nvPicPr>
          <p:cNvPr id="4" name="Picture 3">
            <a:extLst>
              <a:ext uri="{FF2B5EF4-FFF2-40B4-BE49-F238E27FC236}">
                <a16:creationId xmlns:a16="http://schemas.microsoft.com/office/drawing/2014/main" id="{2FE1DCC2-00E4-E546-98B9-43502C90AF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93739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6770-96F9-1B49-B598-464EBF60D045}"/>
              </a:ext>
            </a:extLst>
          </p:cNvPr>
          <p:cNvSpPr>
            <a:spLocks noGrp="1"/>
          </p:cNvSpPr>
          <p:nvPr>
            <p:ph type="title"/>
          </p:nvPr>
        </p:nvSpPr>
        <p:spPr>
          <a:xfrm>
            <a:off x="4303643" y="609600"/>
            <a:ext cx="6743767" cy="1905000"/>
          </a:xfrm>
        </p:spPr>
        <p:txBody>
          <a:bodyPr>
            <a:normAutofit/>
          </a:bodyPr>
          <a:lstStyle/>
          <a:p>
            <a:r>
              <a:rPr lang="en-US" dirty="0"/>
              <a:t>Gavin </a:t>
            </a:r>
            <a:r>
              <a:rPr lang="en-US" dirty="0" err="1"/>
              <a:t>hawkins</a:t>
            </a:r>
            <a:endParaRPr lang="en-US" dirty="0"/>
          </a:p>
        </p:txBody>
      </p:sp>
      <p:pic>
        <p:nvPicPr>
          <p:cNvPr id="4" name="Picture 3">
            <a:extLst>
              <a:ext uri="{FF2B5EF4-FFF2-40B4-BE49-F238E27FC236}">
                <a16:creationId xmlns:a16="http://schemas.microsoft.com/office/drawing/2014/main" id="{2E1D9BA6-0120-B840-991D-08A7E899B18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C428250F-9239-C543-8367-2ACF914C6250}"/>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smtClean="0">
                <a:effectLst/>
              </a:rPr>
              <a:t>Little Rock, Arkansas</a:t>
            </a:r>
            <a:endParaRPr lang="en-US" dirty="0">
              <a:effectLst/>
            </a:endParaRPr>
          </a:p>
          <a:p>
            <a:endParaRPr lang="en-US" dirty="0">
              <a:effectLst/>
            </a:endParaRPr>
          </a:p>
          <a:p>
            <a:r>
              <a:rPr lang="en-US" b="1" dirty="0">
                <a:effectLst/>
              </a:rPr>
              <a:t>Academic Major: </a:t>
            </a:r>
            <a:r>
              <a:rPr lang="en-US" dirty="0" smtClean="0">
                <a:effectLst/>
              </a:rPr>
              <a:t>Applied Health Sciences</a:t>
            </a:r>
            <a:endParaRPr lang="en-US" dirty="0">
              <a:effectLst/>
            </a:endParaRPr>
          </a:p>
          <a:p>
            <a:endParaRPr lang="en-US" dirty="0">
              <a:effectLst/>
            </a:endParaRPr>
          </a:p>
          <a:p>
            <a:r>
              <a:rPr lang="en-US" b="1" dirty="0">
                <a:effectLst/>
              </a:rPr>
              <a:t>Post-Collegiate Plans: </a:t>
            </a:r>
            <a:r>
              <a:rPr lang="en-US" dirty="0" smtClean="0">
                <a:effectLst/>
              </a:rPr>
              <a:t>I plan to attend and graduate medical school. After this, I plan to start a family.</a:t>
            </a:r>
            <a:endParaRPr lang="en-US" dirty="0"/>
          </a:p>
        </p:txBody>
      </p:sp>
    </p:spTree>
    <p:extLst>
      <p:ext uri="{BB962C8B-B14F-4D97-AF65-F5344CB8AC3E}">
        <p14:creationId xmlns:p14="http://schemas.microsoft.com/office/powerpoint/2010/main" val="470456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43337-D6A1-6341-9D3F-FF8011072AC4}"/>
              </a:ext>
            </a:extLst>
          </p:cNvPr>
          <p:cNvPicPr>
            <a:picLocks noChangeAspect="1"/>
          </p:cNvPicPr>
          <p:nvPr/>
        </p:nvPicPr>
        <p:blipFill>
          <a:blip r:embed="rId3"/>
          <a:stretch>
            <a:fillRect/>
          </a:stretch>
        </p:blipFill>
        <p:spPr>
          <a:xfrm>
            <a:off x="3709203" y="640080"/>
            <a:ext cx="4768971"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itle 1">
            <a:extLst>
              <a:ext uri="{FF2B5EF4-FFF2-40B4-BE49-F238E27FC236}">
                <a16:creationId xmlns:a16="http://schemas.microsoft.com/office/drawing/2014/main" id="{56D597DC-BF7D-F941-A463-36F3331F99BD}"/>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Wheaton 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3445952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01A8-D5EA-AF45-A8E6-4E565DF48D18}"/>
              </a:ext>
            </a:extLst>
          </p:cNvPr>
          <p:cNvSpPr>
            <a:spLocks noGrp="1"/>
          </p:cNvSpPr>
          <p:nvPr>
            <p:ph type="title"/>
          </p:nvPr>
        </p:nvSpPr>
        <p:spPr>
          <a:xfrm>
            <a:off x="4303643" y="609600"/>
            <a:ext cx="6743767" cy="1905000"/>
          </a:xfrm>
        </p:spPr>
        <p:txBody>
          <a:bodyPr>
            <a:normAutofit/>
          </a:bodyPr>
          <a:lstStyle/>
          <a:p>
            <a:r>
              <a:rPr lang="en-US" dirty="0"/>
              <a:t>Hannah </a:t>
            </a:r>
            <a:r>
              <a:rPr lang="en-US" dirty="0" err="1"/>
              <a:t>williams</a:t>
            </a:r>
            <a:endParaRPr lang="en-US" dirty="0"/>
          </a:p>
        </p:txBody>
      </p:sp>
      <p:pic>
        <p:nvPicPr>
          <p:cNvPr id="4" name="Picture 3">
            <a:extLst>
              <a:ext uri="{FF2B5EF4-FFF2-40B4-BE49-F238E27FC236}">
                <a16:creationId xmlns:a16="http://schemas.microsoft.com/office/drawing/2014/main" id="{58C6D871-3854-3D45-9559-1375DE1B906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61CDE690-5C8F-5448-8973-E9EAA70391D9}"/>
              </a:ext>
            </a:extLst>
          </p:cNvPr>
          <p:cNvSpPr>
            <a:spLocks noGrp="1"/>
          </p:cNvSpPr>
          <p:nvPr>
            <p:ph idx="1"/>
          </p:nvPr>
        </p:nvSpPr>
        <p:spPr>
          <a:xfrm>
            <a:off x="4303643" y="2666999"/>
            <a:ext cx="7046844" cy="3415749"/>
          </a:xfrm>
        </p:spPr>
        <p:txBody>
          <a:bodyPr>
            <a:normAutofit/>
          </a:bodyPr>
          <a:lstStyle/>
          <a:p>
            <a:r>
              <a:rPr lang="en-US" b="1" dirty="0">
                <a:effectLst/>
              </a:rPr>
              <a:t>Hometown: </a:t>
            </a:r>
            <a:r>
              <a:rPr lang="en-US" dirty="0">
                <a:effectLst/>
              </a:rPr>
              <a:t>Fishers, Indiana</a:t>
            </a:r>
          </a:p>
          <a:p>
            <a:endParaRPr lang="en-US" dirty="0">
              <a:effectLst/>
            </a:endParaRPr>
          </a:p>
          <a:p>
            <a:r>
              <a:rPr lang="en-US" b="1" dirty="0">
                <a:effectLst/>
              </a:rPr>
              <a:t>Academic Major: </a:t>
            </a:r>
            <a:r>
              <a:rPr lang="en-US" dirty="0">
                <a:effectLst/>
              </a:rPr>
              <a:t>Business Economics/English Writing</a:t>
            </a:r>
          </a:p>
          <a:p>
            <a:endParaRPr lang="en-US" dirty="0">
              <a:effectLst/>
            </a:endParaRPr>
          </a:p>
          <a:p>
            <a:r>
              <a:rPr lang="en-US" b="1" dirty="0">
                <a:effectLst/>
              </a:rPr>
              <a:t>Post-Collegiate Plans: </a:t>
            </a:r>
            <a:r>
              <a:rPr lang="en-US" dirty="0">
                <a:effectLst/>
              </a:rPr>
              <a:t>After graduating I plan on moving to Raleigh, North Carolina in July 2022 to work for Cisco Information System in their CSAP program as a Sales Associate.</a:t>
            </a:r>
          </a:p>
          <a:p>
            <a:endParaRPr lang="en-US" dirty="0"/>
          </a:p>
        </p:txBody>
      </p:sp>
    </p:spTree>
    <p:extLst>
      <p:ext uri="{BB962C8B-B14F-4D97-AF65-F5344CB8AC3E}">
        <p14:creationId xmlns:p14="http://schemas.microsoft.com/office/powerpoint/2010/main" val="1493165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89BC-02AD-0048-9629-502C3D42026D}"/>
              </a:ext>
            </a:extLst>
          </p:cNvPr>
          <p:cNvSpPr>
            <a:spLocks noGrp="1"/>
          </p:cNvSpPr>
          <p:nvPr>
            <p:ph type="title"/>
          </p:nvPr>
        </p:nvSpPr>
        <p:spPr>
          <a:xfrm>
            <a:off x="1141413" y="609600"/>
            <a:ext cx="6842381" cy="1905000"/>
          </a:xfrm>
        </p:spPr>
        <p:txBody>
          <a:bodyPr>
            <a:normAutofit/>
          </a:bodyPr>
          <a:lstStyle/>
          <a:p>
            <a:r>
              <a:rPr lang="en-US" dirty="0"/>
              <a:t>Bonnie </a:t>
            </a:r>
            <a:r>
              <a:rPr lang="en-US" dirty="0" err="1"/>
              <a:t>zeller</a:t>
            </a:r>
            <a:endParaRPr lang="en-US" dirty="0"/>
          </a:p>
        </p:txBody>
      </p:sp>
      <p:sp>
        <p:nvSpPr>
          <p:cNvPr id="3" name="Content Placeholder 2">
            <a:extLst>
              <a:ext uri="{FF2B5EF4-FFF2-40B4-BE49-F238E27FC236}">
                <a16:creationId xmlns:a16="http://schemas.microsoft.com/office/drawing/2014/main" id="{5F929531-B62B-334A-9644-0E9DF441AD46}"/>
              </a:ext>
            </a:extLst>
          </p:cNvPr>
          <p:cNvSpPr>
            <a:spLocks noGrp="1"/>
          </p:cNvSpPr>
          <p:nvPr>
            <p:ph idx="1"/>
          </p:nvPr>
        </p:nvSpPr>
        <p:spPr>
          <a:xfrm>
            <a:off x="1141413" y="2666999"/>
            <a:ext cx="6930871" cy="3124201"/>
          </a:xfrm>
        </p:spPr>
        <p:txBody>
          <a:bodyPr>
            <a:normAutofit lnSpcReduction="10000"/>
          </a:bodyPr>
          <a:lstStyle/>
          <a:p>
            <a:r>
              <a:rPr lang="en-US" b="1" dirty="0">
                <a:effectLst/>
              </a:rPr>
              <a:t>Hometown: </a:t>
            </a:r>
            <a:r>
              <a:rPr lang="en-US" dirty="0">
                <a:effectLst/>
              </a:rPr>
              <a:t>Minneapolis, </a:t>
            </a:r>
            <a:r>
              <a:rPr lang="en-US" dirty="0" smtClean="0">
                <a:effectLst/>
              </a:rPr>
              <a:t>Minnesota</a:t>
            </a:r>
            <a:endParaRPr lang="en-US" dirty="0">
              <a:effectLst/>
            </a:endParaRPr>
          </a:p>
          <a:p>
            <a:r>
              <a:rPr lang="en-US" dirty="0">
                <a:effectLst/>
              </a:rPr>
              <a:t> </a:t>
            </a:r>
          </a:p>
          <a:p>
            <a:r>
              <a:rPr lang="en-US" b="1" dirty="0">
                <a:effectLst/>
              </a:rPr>
              <a:t>Academic Major: A</a:t>
            </a:r>
            <a:r>
              <a:rPr lang="en-US" dirty="0">
                <a:effectLst/>
              </a:rPr>
              <a:t>pplied Health Science</a:t>
            </a:r>
          </a:p>
          <a:p>
            <a:r>
              <a:rPr lang="en-US" dirty="0">
                <a:effectLst/>
              </a:rPr>
              <a:t> </a:t>
            </a:r>
          </a:p>
          <a:p>
            <a:r>
              <a:rPr lang="en-US" b="1" dirty="0">
                <a:effectLst/>
              </a:rPr>
              <a:t>Post-Collegiate Plans: </a:t>
            </a:r>
            <a:r>
              <a:rPr lang="en-US" dirty="0">
                <a:effectLst/>
              </a:rPr>
              <a:t>After graduation, I will take a gap year to apply to nursing schools for my MSN. The plan is to move back to Minneapolis and gain some experience working in a children's hospital.</a:t>
            </a:r>
          </a:p>
          <a:p>
            <a:endParaRPr lang="en-US" dirty="0"/>
          </a:p>
        </p:txBody>
      </p:sp>
      <p:pic>
        <p:nvPicPr>
          <p:cNvPr id="4" name="Picture 3" descr="A person smiling for the camera&#10;&#10;Description automatically generated with medium confidence">
            <a:extLst>
              <a:ext uri="{FF2B5EF4-FFF2-40B4-BE49-F238E27FC236}">
                <a16:creationId xmlns:a16="http://schemas.microsoft.com/office/drawing/2014/main" id="{555EBA4D-1508-0C44-91A0-1EA9B9CDA23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583949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A5EA-27C1-A64C-A22F-59EDAA94018E}"/>
              </a:ext>
            </a:extLst>
          </p:cNvPr>
          <p:cNvSpPr>
            <a:spLocks noGrp="1"/>
          </p:cNvSpPr>
          <p:nvPr>
            <p:ph type="title"/>
          </p:nvPr>
        </p:nvSpPr>
        <p:spPr>
          <a:xfrm>
            <a:off x="1143000" y="609600"/>
            <a:ext cx="6132446" cy="1905000"/>
          </a:xfrm>
        </p:spPr>
        <p:txBody>
          <a:bodyPr>
            <a:normAutofit/>
          </a:bodyPr>
          <a:lstStyle/>
          <a:p>
            <a:pPr algn="ctr"/>
            <a:r>
              <a:rPr lang="en-US" dirty="0"/>
              <a:t>Tarren hall</a:t>
            </a:r>
            <a:endParaRPr lang="en-US"/>
          </a:p>
        </p:txBody>
      </p:sp>
      <p:sp>
        <p:nvSpPr>
          <p:cNvPr id="3" name="Content Placeholder 2">
            <a:extLst>
              <a:ext uri="{FF2B5EF4-FFF2-40B4-BE49-F238E27FC236}">
                <a16:creationId xmlns:a16="http://schemas.microsoft.com/office/drawing/2014/main" id="{770B5D5C-FD8D-B24C-A5B6-98B6A3ECDCB1}"/>
              </a:ext>
            </a:extLst>
          </p:cNvPr>
          <p:cNvSpPr>
            <a:spLocks noGrp="1"/>
          </p:cNvSpPr>
          <p:nvPr>
            <p:ph idx="1"/>
          </p:nvPr>
        </p:nvSpPr>
        <p:spPr>
          <a:xfrm>
            <a:off x="1143000" y="2666999"/>
            <a:ext cx="5943600" cy="3395871"/>
          </a:xfrm>
        </p:spPr>
        <p:txBody>
          <a:bodyPr>
            <a:normAutofit/>
          </a:bodyPr>
          <a:lstStyle/>
          <a:p>
            <a:r>
              <a:rPr lang="en-US" b="1" dirty="0">
                <a:effectLst/>
              </a:rPr>
              <a:t>Hometown: </a:t>
            </a:r>
            <a:r>
              <a:rPr lang="en-US" dirty="0">
                <a:effectLst/>
              </a:rPr>
              <a:t>Mauston, </a:t>
            </a:r>
            <a:r>
              <a:rPr lang="en-US" dirty="0" smtClean="0">
                <a:effectLst/>
              </a:rPr>
              <a:t>Wisconsin</a:t>
            </a:r>
            <a:endParaRPr lang="en-US" dirty="0">
              <a:effectLst/>
            </a:endParaRPr>
          </a:p>
          <a:p>
            <a:endParaRPr lang="en-US" dirty="0">
              <a:effectLst/>
            </a:endParaRPr>
          </a:p>
          <a:p>
            <a:r>
              <a:rPr lang="en-US" b="1" dirty="0">
                <a:effectLst/>
              </a:rPr>
              <a:t>Academic Major: </a:t>
            </a:r>
            <a:r>
              <a:rPr lang="en-US" dirty="0">
                <a:effectLst/>
              </a:rPr>
              <a:t>Finance</a:t>
            </a:r>
          </a:p>
          <a:p>
            <a:endParaRPr lang="en-US" dirty="0">
              <a:effectLst/>
            </a:endParaRPr>
          </a:p>
          <a:p>
            <a:r>
              <a:rPr lang="en-US" b="1" dirty="0">
                <a:effectLst/>
              </a:rPr>
              <a:t>Post-Collegiate Plans: </a:t>
            </a:r>
            <a:r>
              <a:rPr lang="en-US" dirty="0">
                <a:effectLst/>
              </a:rPr>
              <a:t>I currently plan on becoming a financial advisor. I am planning on working at Thrivent Financial directly out of school.</a:t>
            </a:r>
          </a:p>
          <a:p>
            <a:endParaRPr lang="en-US" dirty="0"/>
          </a:p>
        </p:txBody>
      </p:sp>
      <p:pic>
        <p:nvPicPr>
          <p:cNvPr id="2050" name="Picture 2" descr="Tarren Hall">
            <a:extLst>
              <a:ext uri="{FF2B5EF4-FFF2-40B4-BE49-F238E27FC236}">
                <a16:creationId xmlns:a16="http://schemas.microsoft.com/office/drawing/2014/main" id="{B9A0A445-A1B1-424F-A0AA-14A0973FBAF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552042" y="863390"/>
            <a:ext cx="3416888" cy="521877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1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9C737522-373A-8646-9569-D6BE8D772397}"/>
              </a:ext>
            </a:extLst>
          </p:cNvPr>
          <p:cNvPicPr>
            <a:picLocks noGrp="1" noChangeAspect="1"/>
          </p:cNvPicPr>
          <p:nvPr>
            <p:ph idx="1"/>
          </p:nvPr>
        </p:nvPicPr>
        <p:blipFill>
          <a:blip r:embed="rId3"/>
          <a:stretch>
            <a:fillRect/>
          </a:stretch>
        </p:blipFill>
        <p:spPr>
          <a:xfrm>
            <a:off x="3145606" y="640080"/>
            <a:ext cx="5896164" cy="360273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itle 1">
            <a:extLst>
              <a:ext uri="{FF2B5EF4-FFF2-40B4-BE49-F238E27FC236}">
                <a16:creationId xmlns:a16="http://schemas.microsoft.com/office/drawing/2014/main" id="{868D167C-963E-6149-B638-4DE348FCC7E6}"/>
              </a:ext>
            </a:extLst>
          </p:cNvPr>
          <p:cNvSpPr txBox="1">
            <a:spLocks/>
          </p:cNvSpPr>
          <p:nvPr/>
        </p:nvSpPr>
        <p:spPr>
          <a:xfrm>
            <a:off x="701129" y="5478042"/>
            <a:ext cx="10785117" cy="1066801"/>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5400" dirty="0" err="1" smtClean="0">
                <a:effectLst>
                  <a:glow rad="38100">
                    <a:schemeClr val="bg1">
                      <a:lumMod val="65000"/>
                      <a:lumOff val="35000"/>
                      <a:alpha val="50000"/>
                    </a:schemeClr>
                  </a:glow>
                  <a:outerShdw blurRad="28575" dist="31750" dir="13200000" algn="tl" rotWithShape="0">
                    <a:srgbClr val="000000">
                      <a:alpha val="25000"/>
                    </a:srgbClr>
                  </a:outerShdw>
                </a:effectLst>
              </a:rPr>
              <a:t>carroll</a:t>
            </a:r>
            <a:r>
              <a:rPr lang="en-US" sz="5400" dirty="0" smtClean="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women’s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basketball</a:t>
            </a:r>
          </a:p>
        </p:txBody>
      </p:sp>
    </p:spTree>
    <p:extLst>
      <p:ext uri="{BB962C8B-B14F-4D97-AF65-F5344CB8AC3E}">
        <p14:creationId xmlns:p14="http://schemas.microsoft.com/office/powerpoint/2010/main" val="227964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5020-FC9E-C645-B5C5-379C66EE4931}"/>
              </a:ext>
            </a:extLst>
          </p:cNvPr>
          <p:cNvSpPr>
            <a:spLocks noGrp="1"/>
          </p:cNvSpPr>
          <p:nvPr>
            <p:ph type="title"/>
          </p:nvPr>
        </p:nvSpPr>
        <p:spPr>
          <a:xfrm>
            <a:off x="5039137" y="609600"/>
            <a:ext cx="6132446" cy="1905000"/>
          </a:xfrm>
        </p:spPr>
        <p:txBody>
          <a:bodyPr>
            <a:normAutofit/>
          </a:bodyPr>
          <a:lstStyle/>
          <a:p>
            <a:pPr algn="ctr"/>
            <a:r>
              <a:rPr lang="en-US" dirty="0"/>
              <a:t>Ashley </a:t>
            </a:r>
            <a:r>
              <a:rPr lang="en-US" dirty="0" err="1"/>
              <a:t>fontaine</a:t>
            </a:r>
            <a:endParaRPr lang="en-US"/>
          </a:p>
        </p:txBody>
      </p:sp>
      <p:pic>
        <p:nvPicPr>
          <p:cNvPr id="3074" name="Picture 2" descr="Ashley Fontaine">
            <a:extLst>
              <a:ext uri="{FF2B5EF4-FFF2-40B4-BE49-F238E27FC236}">
                <a16:creationId xmlns:a16="http://schemas.microsoft.com/office/drawing/2014/main" id="{23EB55FD-C951-5345-A7B6-B1B38689232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180740" y="720348"/>
            <a:ext cx="3416888" cy="521877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01FF8DD-DE67-1B41-A9A0-69B3825433BC}"/>
              </a:ext>
            </a:extLst>
          </p:cNvPr>
          <p:cNvSpPr>
            <a:spLocks noGrp="1"/>
          </p:cNvSpPr>
          <p:nvPr>
            <p:ph idx="1"/>
          </p:nvPr>
        </p:nvSpPr>
        <p:spPr>
          <a:xfrm>
            <a:off x="5039138" y="2666999"/>
            <a:ext cx="6271591" cy="3395871"/>
          </a:xfrm>
        </p:spPr>
        <p:txBody>
          <a:bodyPr>
            <a:normAutofit fontScale="92500" lnSpcReduction="10000"/>
          </a:bodyPr>
          <a:lstStyle/>
          <a:p>
            <a:r>
              <a:rPr lang="en-US" b="1" dirty="0">
                <a:effectLst/>
              </a:rPr>
              <a:t>Hometown: </a:t>
            </a:r>
            <a:r>
              <a:rPr lang="en-US" dirty="0">
                <a:effectLst/>
              </a:rPr>
              <a:t>Oshkosh, </a:t>
            </a:r>
            <a:r>
              <a:rPr lang="en-US" dirty="0" smtClean="0">
                <a:effectLst/>
              </a:rPr>
              <a:t>Wisconsin</a:t>
            </a:r>
            <a:endParaRPr lang="en-US" dirty="0">
              <a:effectLst/>
            </a:endParaRPr>
          </a:p>
          <a:p>
            <a:endParaRPr lang="en-US" dirty="0">
              <a:effectLst/>
            </a:endParaRPr>
          </a:p>
          <a:p>
            <a:r>
              <a:rPr lang="en-US" b="1" dirty="0">
                <a:effectLst/>
              </a:rPr>
              <a:t>Academic Major: </a:t>
            </a:r>
            <a:r>
              <a:rPr lang="en-US" dirty="0">
                <a:effectLst/>
              </a:rPr>
              <a:t>Business Administration </a:t>
            </a:r>
          </a:p>
          <a:p>
            <a:pPr lvl="1"/>
            <a:r>
              <a:rPr lang="en-US" b="1" dirty="0">
                <a:effectLst/>
              </a:rPr>
              <a:t> minors: </a:t>
            </a:r>
            <a:r>
              <a:rPr lang="en-US" dirty="0">
                <a:effectLst/>
              </a:rPr>
              <a:t>Spanish and Management &amp; Leadership </a:t>
            </a:r>
          </a:p>
          <a:p>
            <a:endParaRPr lang="en-US" dirty="0">
              <a:effectLst/>
            </a:endParaRPr>
          </a:p>
          <a:p>
            <a:r>
              <a:rPr lang="en-US" b="1" dirty="0">
                <a:effectLst/>
              </a:rPr>
              <a:t>Post-Collegiate Plans: </a:t>
            </a:r>
            <a:r>
              <a:rPr lang="en-US" dirty="0">
                <a:effectLst/>
              </a:rPr>
              <a:t>Currently deciding between different business job opportunities in the Wisconsin area. Hoping to one day find a job working in international business. </a:t>
            </a:r>
          </a:p>
          <a:p>
            <a:endParaRPr lang="en-US" dirty="0"/>
          </a:p>
        </p:txBody>
      </p:sp>
    </p:spTree>
    <p:extLst>
      <p:ext uri="{BB962C8B-B14F-4D97-AF65-F5344CB8AC3E}">
        <p14:creationId xmlns:p14="http://schemas.microsoft.com/office/powerpoint/2010/main" val="12271783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101</TotalTime>
  <Words>2008</Words>
  <Application>Microsoft Office PowerPoint</Application>
  <PresentationFormat>Widescreen</PresentationFormat>
  <Paragraphs>293</Paragraphs>
  <Slides>67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Century Gothic</vt:lpstr>
      <vt:lpstr>Mesh</vt:lpstr>
      <vt:lpstr>basketball student-Athlete  Seniors</vt:lpstr>
      <vt:lpstr>PowerPoint Presentation</vt:lpstr>
      <vt:lpstr>Jack jelen</vt:lpstr>
      <vt:lpstr>PowerPoint Presentation</vt:lpstr>
      <vt:lpstr>Justice edell</vt:lpstr>
      <vt:lpstr>PowerPoint Presentation</vt:lpstr>
      <vt:lpstr>Tarren hall</vt:lpstr>
      <vt:lpstr>PowerPoint Presentation</vt:lpstr>
      <vt:lpstr>Ashley fontaine</vt:lpstr>
      <vt:lpstr>PowerPoint Presentation</vt:lpstr>
      <vt:lpstr>TJ best</vt:lpstr>
      <vt:lpstr>Josh washburn</vt:lpstr>
      <vt:lpstr>Kyle peirce</vt:lpstr>
      <vt:lpstr>Sean johnson</vt:lpstr>
      <vt:lpstr>Marko drazic</vt:lpstr>
      <vt:lpstr>PowerPoint Presentation</vt:lpstr>
      <vt:lpstr>Amanda larson</vt:lpstr>
      <vt:lpstr>Taylor jozefowicz</vt:lpstr>
      <vt:lpstr>PowerPoint Presentation</vt:lpstr>
      <vt:lpstr>Nick perry</vt:lpstr>
      <vt:lpstr>PowerPoint Presentation</vt:lpstr>
      <vt:lpstr>Marissa urso</vt:lpstr>
      <vt:lpstr>Mia reese </vt:lpstr>
      <vt:lpstr>Kourtney schuetz</vt:lpstr>
      <vt:lpstr>Emma nelson</vt:lpstr>
      <vt:lpstr>Kelly weyhrich </vt:lpstr>
      <vt:lpstr>Elena cabrera</vt:lpstr>
      <vt:lpstr>Courtney o’donnell</vt:lpstr>
      <vt:lpstr>PowerPoint Presentation</vt:lpstr>
      <vt:lpstr>Colin cheaney</vt:lpstr>
      <vt:lpstr>Doug wallen</vt:lpstr>
      <vt:lpstr>Charlie bair</vt:lpstr>
      <vt:lpstr>Grant wolfe</vt:lpstr>
      <vt:lpstr>PowerPoint Presentation</vt:lpstr>
      <vt:lpstr>Riley brovelli</vt:lpstr>
      <vt:lpstr>Anna lowis</vt:lpstr>
      <vt:lpstr>Samantha munroe</vt:lpstr>
      <vt:lpstr>Kendall sosa</vt:lpstr>
      <vt:lpstr>PowerPoint Presentation</vt:lpstr>
      <vt:lpstr>Aubrey magro</vt:lpstr>
      <vt:lpstr>Jordan hildebrand</vt:lpstr>
      <vt:lpstr>PowerPoint Presentation</vt:lpstr>
      <vt:lpstr>Matt smietanski </vt:lpstr>
      <vt:lpstr>Matthew helwig</vt:lpstr>
      <vt:lpstr>Michael pollack</vt:lpstr>
      <vt:lpstr>Blaise meredith</vt:lpstr>
      <vt:lpstr>Will clausel</vt:lpstr>
      <vt:lpstr>Nathan townsen</vt:lpstr>
      <vt:lpstr>Will hrubes</vt:lpstr>
      <vt:lpstr>PowerPoint Presentation</vt:lpstr>
      <vt:lpstr>Hayden braun</vt:lpstr>
      <vt:lpstr>Page desenberg</vt:lpstr>
      <vt:lpstr>Rebekah foley</vt:lpstr>
      <vt:lpstr>PowerPoint Presentation</vt:lpstr>
      <vt:lpstr>Tobias marek</vt:lpstr>
      <vt:lpstr>Lawrence pointer</vt:lpstr>
      <vt:lpstr>Izaiah sanders</vt:lpstr>
      <vt:lpstr>PowerPoint Presentation</vt:lpstr>
      <vt:lpstr>Sinead molloy</vt:lpstr>
      <vt:lpstr>Zakiya newsome</vt:lpstr>
      <vt:lpstr>PowerPoint Presentation</vt:lpstr>
      <vt:lpstr>Cade alioth</vt:lpstr>
      <vt:lpstr>Collin uveges</vt:lpstr>
      <vt:lpstr>Gavin hawkins</vt:lpstr>
      <vt:lpstr>PowerPoint Presentation</vt:lpstr>
      <vt:lpstr>Hannah williams</vt:lpstr>
      <vt:lpstr>Bonnie zeller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basketball student-Athlete  Seniors</dc:title>
  <dc:creator>Manderfeld, Ellie M</dc:creator>
  <cp:lastModifiedBy>Michael Krizman</cp:lastModifiedBy>
  <cp:revision>31</cp:revision>
  <dcterms:created xsi:type="dcterms:W3CDTF">2021-02-25T03:28:15Z</dcterms:created>
  <dcterms:modified xsi:type="dcterms:W3CDTF">2021-03-03T19:54:06Z</dcterms:modified>
</cp:coreProperties>
</file>